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15" r:id="rId4"/>
    <p:sldId id="311" r:id="rId5"/>
    <p:sldId id="303" r:id="rId6"/>
    <p:sldId id="260" r:id="rId7"/>
    <p:sldId id="259" r:id="rId8"/>
    <p:sldId id="290" r:id="rId9"/>
    <p:sldId id="257" r:id="rId10"/>
    <p:sldId id="305" r:id="rId11"/>
    <p:sldId id="306" r:id="rId12"/>
    <p:sldId id="289" r:id="rId13"/>
    <p:sldId id="261" r:id="rId14"/>
    <p:sldId id="304" r:id="rId15"/>
    <p:sldId id="265" r:id="rId16"/>
    <p:sldId id="263" r:id="rId17"/>
    <p:sldId id="268" r:id="rId18"/>
    <p:sldId id="269" r:id="rId19"/>
    <p:sldId id="270" r:id="rId20"/>
    <p:sldId id="271" r:id="rId21"/>
    <p:sldId id="307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88" r:id="rId40"/>
    <p:sldId id="295" r:id="rId41"/>
    <p:sldId id="293" r:id="rId42"/>
    <p:sldId id="312" r:id="rId43"/>
    <p:sldId id="284" r:id="rId44"/>
    <p:sldId id="308" r:id="rId45"/>
    <p:sldId id="309" r:id="rId46"/>
    <p:sldId id="313" r:id="rId47"/>
    <p:sldId id="292" r:id="rId48"/>
    <p:sldId id="314" r:id="rId49"/>
    <p:sldId id="310" r:id="rId5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39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78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4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5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70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72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41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46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88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7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80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AB40A-597D-41EB-B3A9-25B2D25AFB9D}" type="datetimeFigureOut">
              <a:rPr lang="es-MX" smtClean="0"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DE75-6D77-46C9-B977-2C03F61BB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8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nlande%20animation%20(24-11-04)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Atlas%20Copco%20presents%20Safe%20rock%20with%20Boltec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Cabletec%20LARGE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Gladiador%20%20%20video%20motivador%20(subtitulado%20en%20espaol).wmv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UG%20Portal%202%20%20%201st%20Blast.wmv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Layers%20of%20the%20Earth.wm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Prevención de accidentes por caído de roca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1960" y="56612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Ing. José Luis Flores </a:t>
            </a:r>
            <a:r>
              <a:rPr lang="es-MX" b="1" dirty="0" err="1" smtClean="0">
                <a:solidFill>
                  <a:schemeClr val="bg1"/>
                </a:solidFill>
              </a:rPr>
              <a:t>Rojero</a:t>
            </a:r>
            <a:endParaRPr lang="es-MX" b="1" dirty="0" smtClean="0">
              <a:solidFill>
                <a:schemeClr val="bg1"/>
              </a:solidFill>
            </a:endParaRPr>
          </a:p>
          <a:p>
            <a:r>
              <a:rPr lang="es-MX" b="1" dirty="0" smtClean="0">
                <a:solidFill>
                  <a:schemeClr val="bg1"/>
                </a:solidFill>
              </a:rPr>
              <a:t>Servicios Administrativos Peñoles, S.A. de C.V.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04873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32448" cy="26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0459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50" y="1916832"/>
            <a:ext cx="3969687" cy="26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/>
              <a:t>Que tipos de minería existen ?</a:t>
            </a:r>
            <a:endParaRPr lang="es-MX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50131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Mina a cielo abierto (tajo)</a:t>
            </a:r>
            <a:endParaRPr lang="es-MX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860032" y="501317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Mina subterránea</a:t>
            </a:r>
            <a:endParaRPr lang="es-MX" sz="2800" b="1" dirty="0"/>
          </a:p>
        </p:txBody>
      </p:sp>
      <p:sp>
        <p:nvSpPr>
          <p:cNvPr id="7" name="6 CuadroTexto">
            <a:hlinkClick r:id="rId4" action="ppaction://hlinkfile"/>
          </p:cNvPr>
          <p:cNvSpPr txBox="1"/>
          <p:nvPr/>
        </p:nvSpPr>
        <p:spPr>
          <a:xfrm>
            <a:off x="7668344" y="6309320"/>
            <a:ext cx="101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Video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81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La roca es estática o dinámica ?</a:t>
            </a:r>
            <a:endParaRPr lang="es-MX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7667" r="2745" b="14313"/>
          <a:stretch>
            <a:fillRect/>
          </a:stretch>
        </p:blipFill>
        <p:spPr bwMode="auto">
          <a:xfrm>
            <a:off x="115215" y="1988840"/>
            <a:ext cx="8805297" cy="396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196752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s-ES" sz="2800" dirty="0" smtClean="0"/>
              <a:t>Acto </a:t>
            </a:r>
            <a:r>
              <a:rPr lang="es-ES" sz="2800" dirty="0"/>
              <a:t>de prevenir alguna </a:t>
            </a:r>
            <a:r>
              <a:rPr lang="es-ES" sz="2800" dirty="0" smtClean="0"/>
              <a:t>cosa. 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ES" sz="2800" b="1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sz="2800" dirty="0" smtClean="0"/>
              <a:t>Cálculo </a:t>
            </a:r>
            <a:r>
              <a:rPr lang="es-ES" sz="2800" dirty="0"/>
              <a:t>que se hace y medida que se toma con anterioridad para resolver alguna cosa o enfrentar alguna dificultad: </a:t>
            </a:r>
            <a:r>
              <a:rPr lang="es-ES" sz="2800" i="1" dirty="0"/>
              <a:t>prevención de accidentes, métodos de prevención, hacer una </a:t>
            </a:r>
            <a:r>
              <a:rPr lang="es-ES" sz="2800" i="1" dirty="0" smtClean="0"/>
              <a:t>prevención.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ES" sz="2800" i="1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sz="2800" dirty="0" smtClean="0"/>
              <a:t>Disposición </a:t>
            </a:r>
            <a:r>
              <a:rPr lang="es-ES" sz="2800" dirty="0"/>
              <a:t>que se toma para regular o delimitar una acción: «Esta </a:t>
            </a:r>
            <a:r>
              <a:rPr lang="es-ES" sz="2800" i="1" dirty="0"/>
              <a:t>prevención</a:t>
            </a:r>
            <a:r>
              <a:rPr lang="es-ES" sz="2800" dirty="0"/>
              <a:t> está contenida en la norma procesal que se transcribe».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1663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Que es la prevención 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1770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4000" b="1" dirty="0" smtClean="0"/>
              <a:t>Que es la mecánica de rocas</a:t>
            </a:r>
            <a:r>
              <a:rPr lang="es-MX" sz="4000" b="1" dirty="0" smtClean="0">
                <a:latin typeface="Arial" charset="0"/>
              </a:rPr>
              <a:t>?</a:t>
            </a:r>
            <a:endParaRPr lang="es-ES" sz="4000" b="1" dirty="0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1512168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es-MX" sz="2800" dirty="0" smtClean="0"/>
              <a:t>Es una rama de la minería y de la ingeniería civil, que se utiliza para conocer las propiedades físicas, químicas y estructurales de la </a:t>
            </a:r>
            <a:r>
              <a:rPr lang="es-MX" sz="2800" b="1" dirty="0" smtClean="0">
                <a:solidFill>
                  <a:srgbClr val="00B050"/>
                </a:solidFill>
              </a:rPr>
              <a:t>roca</a:t>
            </a:r>
            <a:r>
              <a:rPr lang="es-MX" sz="2800" dirty="0" smtClean="0"/>
              <a:t>.</a:t>
            </a:r>
          </a:p>
          <a:p>
            <a:pPr marL="0" indent="0" eaLnBrk="1" hangingPunct="1">
              <a:buNone/>
              <a:defRPr/>
            </a:pPr>
            <a:endParaRPr lang="es-ES" sz="28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2718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dirty="0" smtClean="0"/>
              <a:t>Pero y que es una roca</a:t>
            </a:r>
            <a:r>
              <a:rPr lang="es-MX" sz="4000" b="1" dirty="0" smtClean="0">
                <a:latin typeface="Arial" charset="0"/>
              </a:rPr>
              <a:t>?</a:t>
            </a:r>
            <a:endParaRPr lang="es-ES" sz="4000" b="1" dirty="0" smtClean="0"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46856" y="414908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s-ES" sz="28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3933056"/>
            <a:ext cx="748883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2800" dirty="0"/>
              <a:t>Es un agregado natural, duro y coherente,  formado por un mineral ó una asociación de minerales.</a:t>
            </a:r>
          </a:p>
        </p:txBody>
      </p:sp>
    </p:spTree>
    <p:extLst>
      <p:ext uri="{BB962C8B-B14F-4D97-AF65-F5344CB8AC3E}">
        <p14:creationId xmlns:p14="http://schemas.microsoft.com/office/powerpoint/2010/main" val="29258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4000" b="1" dirty="0" smtClean="0"/>
              <a:t>Y cuantos tipos de rocas existen</a:t>
            </a:r>
            <a:r>
              <a:rPr lang="es-MX" sz="4000" b="1" dirty="0" smtClean="0">
                <a:latin typeface="Arial" charset="0"/>
              </a:rPr>
              <a:t>?</a:t>
            </a:r>
            <a:endParaRPr lang="es-ES" sz="4000" b="1" dirty="0" smtClean="0"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46856" y="414908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s-ES" sz="2800" dirty="0" smtClean="0"/>
          </a:p>
        </p:txBody>
      </p:sp>
      <p:pic>
        <p:nvPicPr>
          <p:cNvPr id="7" name="Picture 4" descr="SEDI_INGEA_M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812925"/>
            <a:ext cx="595947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b="1" dirty="0" smtClean="0"/>
              <a:t>Después de todo esto, para que sirve la mecánica de rocas?</a:t>
            </a:r>
            <a:endParaRPr lang="es-ES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MX" sz="2800" dirty="0" smtClean="0">
                <a:latin typeface="+mj-lt"/>
              </a:rPr>
              <a:t>Para determinar la calidad de la roca en la que se encuentran las obras mineras permanentes y temporales así como las que se van a desarrollar en un futuro.</a:t>
            </a:r>
          </a:p>
          <a:p>
            <a:pPr eaLnBrk="1" hangingPunct="1">
              <a:defRPr/>
            </a:pPr>
            <a:r>
              <a:rPr lang="es-MX" sz="2800" dirty="0" smtClean="0">
                <a:latin typeface="+mj-lt"/>
              </a:rPr>
              <a:t>Reducir el riesgo de accidentes por caídos de roca al </a:t>
            </a:r>
            <a:r>
              <a:rPr lang="es-MX" sz="2800" b="1" dirty="0" smtClean="0">
                <a:solidFill>
                  <a:srgbClr val="00B050"/>
                </a:solidFill>
                <a:latin typeface="+mj-lt"/>
              </a:rPr>
              <a:t>personal.</a:t>
            </a:r>
          </a:p>
          <a:p>
            <a:pPr eaLnBrk="1" hangingPunct="1">
              <a:defRPr/>
            </a:pPr>
            <a:r>
              <a:rPr lang="es-MX" sz="2800" dirty="0" smtClean="0">
                <a:latin typeface="+mj-lt"/>
              </a:rPr>
              <a:t>Proteger los equipos de producción.</a:t>
            </a:r>
          </a:p>
          <a:p>
            <a:pPr eaLnBrk="1" hangingPunct="1">
              <a:defRPr/>
            </a:pPr>
            <a:r>
              <a:rPr lang="es-MX" sz="2800" dirty="0" smtClean="0">
                <a:latin typeface="+mj-lt"/>
              </a:rPr>
              <a:t>Controlar las áreas de producción de un colapso repentino.</a:t>
            </a:r>
          </a:p>
          <a:p>
            <a:pPr eaLnBrk="1" hangingPunct="1">
              <a:defRPr/>
            </a:pPr>
            <a:r>
              <a:rPr lang="es-MX" sz="2800" dirty="0" smtClean="0">
                <a:latin typeface="+mj-lt"/>
              </a:rPr>
              <a:t>Asegurar la continuidad de las operaciones .</a:t>
            </a:r>
            <a:endParaRPr lang="es-E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05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4213" y="764704"/>
            <a:ext cx="7991475" cy="735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sz="2000" b="1" dirty="0" smtClean="0">
                <a:solidFill>
                  <a:srgbClr val="00B050"/>
                </a:solidFill>
                <a:latin typeface="+mj-lt"/>
              </a:rPr>
              <a:t>NATURALES</a:t>
            </a:r>
          </a:p>
          <a:p>
            <a:pPr eaLnBrk="1" hangingPunct="1">
              <a:defRPr/>
            </a:pPr>
            <a:endParaRPr lang="es-MX" sz="2000" b="1" dirty="0" smtClean="0"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 Roca de mala calidad.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s-MX" sz="2000" b="1" dirty="0" smtClean="0"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 Formación de cuñas en el techo y respaldos.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s-MX" sz="2000" b="1" dirty="0" smtClean="0"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 Presencia de fallas y fracturas en pilares de un sistema de minado.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s-MX" sz="2000" b="1" dirty="0" smtClean="0"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 Presencia de aguas subterráneas.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s-MX" sz="2000" b="1" dirty="0" smtClean="0"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 Estallamientos de roca.</a:t>
            </a:r>
          </a:p>
          <a:p>
            <a:pPr eaLnBrk="1" hangingPunct="1">
              <a:defRPr/>
            </a:pPr>
            <a:endParaRPr lang="es-MX" sz="2000" b="1" dirty="0" smtClean="0">
              <a:latin typeface="+mj-lt"/>
            </a:endParaRPr>
          </a:p>
          <a:p>
            <a:pPr eaLnBrk="1" hangingPunct="1">
              <a:defRPr/>
            </a:pPr>
            <a:r>
              <a:rPr lang="es-MX" sz="2000" b="1" dirty="0" smtClean="0">
                <a:solidFill>
                  <a:srgbClr val="00B050"/>
                </a:solidFill>
                <a:latin typeface="+mj-lt"/>
              </a:rPr>
              <a:t>HUMANOS</a:t>
            </a:r>
          </a:p>
          <a:p>
            <a:pPr eaLnBrk="1" hangingPunct="1">
              <a:defRPr/>
            </a:pPr>
            <a:endParaRPr lang="es-MX" sz="2000" b="1" dirty="0" smtClean="0">
              <a:solidFill>
                <a:srgbClr val="00B050"/>
              </a:solidFill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Falta de capacitación.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s-MX" sz="2000" b="1" dirty="0" smtClean="0"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Rotación de personal.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s-MX" sz="2000" b="1" dirty="0">
              <a:latin typeface="+mj-lt"/>
            </a:endParaRP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r>
              <a:rPr lang="es-MX" sz="2000" b="1" dirty="0" smtClean="0">
                <a:latin typeface="+mj-lt"/>
              </a:rPr>
              <a:t>Análisis de información.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s-MX" b="1" i="1" dirty="0" smtClean="0">
              <a:latin typeface="+mj-lt"/>
            </a:endParaRPr>
          </a:p>
          <a:p>
            <a:pPr eaLnBrk="1" hangingPunct="1">
              <a:defRPr/>
            </a:pPr>
            <a:endParaRPr lang="es-MX" sz="1400" b="1" i="1" dirty="0" smtClean="0">
              <a:solidFill>
                <a:srgbClr val="92D050"/>
              </a:solidFill>
              <a:latin typeface="+mj-lt"/>
            </a:endParaRPr>
          </a:p>
          <a:p>
            <a:pPr eaLnBrk="1" hangingPunct="1">
              <a:defRPr/>
            </a:pPr>
            <a:endParaRPr lang="es-MX" sz="1400" b="1" i="1" dirty="0" smtClean="0">
              <a:solidFill>
                <a:srgbClr val="92D050"/>
              </a:solidFill>
              <a:latin typeface="+mj-lt"/>
            </a:endParaRPr>
          </a:p>
          <a:p>
            <a:pPr eaLnBrk="1" hangingPunct="1">
              <a:defRPr/>
            </a:pPr>
            <a:endParaRPr lang="es-MX" sz="1400" b="1" i="1" dirty="0" smtClean="0">
              <a:solidFill>
                <a:srgbClr val="92D05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s-MX" sz="1400" b="1" i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MX" dirty="0" smtClean="0">
              <a:latin typeface="Peñoles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641771" y="44624"/>
            <a:ext cx="781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latin typeface="+mj-lt"/>
              </a:rPr>
              <a:t>Que factores causan inestabilidad ? </a:t>
            </a:r>
            <a:endParaRPr lang="es-E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>
                <a:latin typeface="Arial" charset="0"/>
              </a:rPr>
              <a:t>Formaciones rocosas</a:t>
            </a:r>
            <a:endParaRPr lang="es-ES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81000" y="381000"/>
            <a:ext cx="8305800" cy="6096000"/>
            <a:chOff x="240" y="240"/>
            <a:chExt cx="5232" cy="3840"/>
          </a:xfrm>
        </p:grpSpPr>
        <p:sp>
          <p:nvSpPr>
            <p:cNvPr id="68611" name="Text Box 3"/>
            <p:cNvSpPr txBox="1">
              <a:spLocks noChangeArrowheads="1"/>
            </p:cNvSpPr>
            <p:nvPr/>
          </p:nvSpPr>
          <p:spPr bwMode="auto">
            <a:xfrm>
              <a:off x="240" y="240"/>
              <a:ext cx="51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2400" b="1" dirty="0">
                  <a:latin typeface="Comic Sans MS" pitchFamily="66" charset="0"/>
                  <a:cs typeface="Courier New" pitchFamily="49" charset="0"/>
                </a:rPr>
                <a:t>       </a:t>
              </a:r>
              <a:r>
                <a:rPr lang="es-ES" sz="2400" b="1" dirty="0">
                  <a:latin typeface="+mn-lt"/>
                  <a:cs typeface="Courier New" pitchFamily="49" charset="0"/>
                </a:rPr>
                <a:t>Algunos ejemplos de formaciones rocosas</a:t>
              </a:r>
              <a:endParaRPr lang="es-ES" sz="2400" dirty="0">
                <a:latin typeface="+mn-lt"/>
              </a:endParaRPr>
            </a:p>
          </p:txBody>
        </p:sp>
        <p:pic>
          <p:nvPicPr>
            <p:cNvPr id="68612" name="Picture 4" descr="MSanLCursoSopoTayEn02Lutita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624"/>
              <a:ext cx="4512" cy="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3" name="Text Box 5"/>
            <p:cNvSpPr txBox="1">
              <a:spLocks noChangeArrowheads="1"/>
            </p:cNvSpPr>
            <p:nvPr/>
          </p:nvSpPr>
          <p:spPr bwMode="auto">
            <a:xfrm>
              <a:off x="336" y="3792"/>
              <a:ext cx="51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2400" b="1" dirty="0">
                  <a:latin typeface="+mn-lt"/>
                  <a:cs typeface="Courier New" pitchFamily="49" charset="0"/>
                </a:rPr>
                <a:t>Paquete de </a:t>
              </a:r>
              <a:r>
                <a:rPr lang="es-ES" sz="2400" b="1" dirty="0" err="1">
                  <a:latin typeface="+mn-lt"/>
                  <a:cs typeface="Courier New" pitchFamily="49" charset="0"/>
                </a:rPr>
                <a:t>lutitas</a:t>
              </a:r>
              <a:r>
                <a:rPr lang="es-ES" sz="2400" b="1" dirty="0">
                  <a:latin typeface="+mn-lt"/>
                  <a:cs typeface="Courier New" pitchFamily="49" charset="0"/>
                </a:rPr>
                <a:t> mostrando un intenso plegamiento</a:t>
              </a:r>
              <a:endParaRPr lang="es-ES" sz="2400" dirty="0">
                <a:latin typeface="+mn-lt"/>
              </a:endParaRPr>
            </a:p>
          </p:txBody>
        </p:sp>
      </p:grpSp>
      <p:sp>
        <p:nvSpPr>
          <p:cNvPr id="2" name="1 Retraso"/>
          <p:cNvSpPr/>
          <p:nvPr/>
        </p:nvSpPr>
        <p:spPr>
          <a:xfrm rot="16200000">
            <a:off x="2987824" y="3789040"/>
            <a:ext cx="2016224" cy="2076773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4067944" y="2708920"/>
            <a:ext cx="0" cy="1110395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4572000" y="2780928"/>
            <a:ext cx="576064" cy="1224136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 flipV="1">
            <a:off x="2843808" y="2924944"/>
            <a:ext cx="504056" cy="108012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932040" y="3573016"/>
            <a:ext cx="792088" cy="864096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 flipV="1">
            <a:off x="2051720" y="3717032"/>
            <a:ext cx="905829" cy="72008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6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066800" y="457200"/>
            <a:ext cx="7897813" cy="5867400"/>
            <a:chOff x="672" y="288"/>
            <a:chExt cx="4975" cy="3696"/>
          </a:xfrm>
        </p:grpSpPr>
        <p:pic>
          <p:nvPicPr>
            <p:cNvPr id="69635" name="Picture 3" descr="MSanLCursoSopoTayEn02lutita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88"/>
              <a:ext cx="2628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6" name="Text Box 4"/>
            <p:cNvSpPr txBox="1">
              <a:spLocks noChangeArrowheads="1"/>
            </p:cNvSpPr>
            <p:nvPr/>
          </p:nvSpPr>
          <p:spPr bwMode="auto">
            <a:xfrm>
              <a:off x="3379" y="1068"/>
              <a:ext cx="2268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s-ES" sz="2800" b="1" dirty="0">
                  <a:latin typeface="+mn-lt"/>
                  <a:cs typeface="Courier New" pitchFamily="49" charset="0"/>
                </a:rPr>
                <a:t>Vista macizo rocoso en calizas mostrando </a:t>
              </a:r>
              <a:r>
                <a:rPr lang="es-ES" sz="2800" b="1" dirty="0" err="1">
                  <a:latin typeface="+mn-lt"/>
                  <a:cs typeface="Courier New" pitchFamily="49" charset="0"/>
                </a:rPr>
                <a:t>fracturamiento</a:t>
              </a:r>
              <a:r>
                <a:rPr lang="es-ES" sz="2800" b="1" dirty="0">
                  <a:latin typeface="+mn-lt"/>
                  <a:cs typeface="Courier New" pitchFamily="49" charset="0"/>
                </a:rPr>
                <a:t> primario con echado próximo a la vertical</a:t>
              </a:r>
              <a:r>
                <a:rPr lang="es-ES" sz="2800" b="1" dirty="0">
                  <a:latin typeface="+mn-lt"/>
                  <a:cs typeface="Times New Roman" pitchFamily="18" charset="0"/>
                </a:rPr>
                <a:t>.</a:t>
              </a:r>
              <a:endParaRPr lang="es-ES" sz="28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/>
          </p:cNvSpPr>
          <p:nvPr/>
        </p:nvSpPr>
        <p:spPr bwMode="auto">
          <a:xfrm>
            <a:off x="431974" y="44624"/>
            <a:ext cx="824448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dirty="0" err="1">
                <a:latin typeface="Helvetica Neue" charset="0"/>
                <a:sym typeface="Helvetica Neue" charset="0"/>
              </a:rPr>
              <a:t>Política</a:t>
            </a:r>
            <a:r>
              <a:rPr lang="en-US" sz="5500" b="1" dirty="0">
                <a:latin typeface="Helvetica Neue" charset="0"/>
                <a:sym typeface="Helvetica Neue" charset="0"/>
              </a:rPr>
              <a:t> </a:t>
            </a:r>
          </a:p>
        </p:txBody>
      </p:sp>
      <p:sp>
        <p:nvSpPr>
          <p:cNvPr id="95237" name="Rectangle 5"/>
          <p:cNvSpPr>
            <a:spLocks/>
          </p:cNvSpPr>
          <p:nvPr/>
        </p:nvSpPr>
        <p:spPr bwMode="auto">
          <a:xfrm>
            <a:off x="167432" y="1528741"/>
            <a:ext cx="8581032" cy="42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291" tIns="32146" rIns="64291" bIns="32146" anchor="ctr">
            <a:spAutoFit/>
          </a:bodyPr>
          <a:lstStyle/>
          <a:p>
            <a:endParaRPr lang="es-ES" sz="1700" dirty="0"/>
          </a:p>
          <a:p>
            <a:pPr algn="just"/>
            <a:r>
              <a:rPr lang="es-ES" sz="2800" b="1" dirty="0"/>
              <a:t>Es política de Peñoles garantizar </a:t>
            </a:r>
            <a:r>
              <a:rPr lang="es-ES" sz="2800" b="1" dirty="0">
                <a:solidFill>
                  <a:srgbClr val="00B050"/>
                </a:solidFill>
              </a:rPr>
              <a:t>operaciones productivas, seguras y respetuosas del entorno</a:t>
            </a:r>
            <a:r>
              <a:rPr lang="es-ES" sz="2800" b="1" dirty="0"/>
              <a:t>, basadas en una </a:t>
            </a:r>
            <a:r>
              <a:rPr lang="es-ES" sz="2800" b="1" dirty="0">
                <a:solidFill>
                  <a:srgbClr val="00B050"/>
                </a:solidFill>
              </a:rPr>
              <a:t>cultura de prevención para la protección a la vida, la salud y los ecosistemas, en armonía con la comunidad, </a:t>
            </a:r>
            <a:r>
              <a:rPr lang="es-ES" sz="2800" b="1" dirty="0"/>
              <a:t>mediante un sistema de gestión integral para el desarrollo sustentable y </a:t>
            </a:r>
            <a:r>
              <a:rPr lang="es-ES" sz="2800" b="1" dirty="0">
                <a:solidFill>
                  <a:srgbClr val="00B050"/>
                </a:solidFill>
              </a:rPr>
              <a:t>mejora continua</a:t>
            </a:r>
            <a:r>
              <a:rPr lang="es-ES" sz="2800" b="1" dirty="0"/>
              <a:t>, que además de asegurar el cumplimiento de los compromisos con sus clientes y otros a los que se suscriba, garantice el </a:t>
            </a:r>
            <a:r>
              <a:rPr lang="es-ES" sz="2800" b="1" dirty="0">
                <a:solidFill>
                  <a:srgbClr val="00B050"/>
                </a:solidFill>
              </a:rPr>
              <a:t>cumplimiento de los requerimientos legales.</a:t>
            </a:r>
          </a:p>
        </p:txBody>
      </p:sp>
    </p:spTree>
    <p:extLst>
      <p:ext uri="{BB962C8B-B14F-4D97-AF65-F5344CB8AC3E}">
        <p14:creationId xmlns:p14="http://schemas.microsoft.com/office/powerpoint/2010/main" val="25057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95536" y="671513"/>
            <a:ext cx="8280920" cy="5424487"/>
            <a:chOff x="624" y="423"/>
            <a:chExt cx="4800" cy="3417"/>
          </a:xfrm>
        </p:grpSpPr>
        <p:pic>
          <p:nvPicPr>
            <p:cNvPr id="70659" name="Picture 3" descr="MSanLCursoSopoTayEn02Lutitas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23"/>
              <a:ext cx="2648" cy="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3504" y="1088"/>
              <a:ext cx="1920" cy="2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s-ES" sz="2800" b="1" dirty="0">
                  <a:latin typeface="+mn-lt"/>
                  <a:cs typeface="Courier New" pitchFamily="49" charset="0"/>
                </a:rPr>
                <a:t>Obra en caliza mostrando  dos sistemas principales de </a:t>
              </a:r>
              <a:r>
                <a:rPr lang="es-ES" sz="2800" b="1" dirty="0" err="1">
                  <a:latin typeface="+mn-lt"/>
                  <a:cs typeface="Courier New" pitchFamily="49" charset="0"/>
                </a:rPr>
                <a:t>fracturamiento</a:t>
              </a:r>
              <a:r>
                <a:rPr lang="es-ES" sz="2800" b="1" dirty="0">
                  <a:latin typeface="+mn-lt"/>
                  <a:cs typeface="Courier New" pitchFamily="49" charset="0"/>
                </a:rPr>
                <a:t>.  La obra aparentemente se coló sin ningún tipo de soporte.</a:t>
              </a:r>
              <a:endParaRPr lang="es-ES" sz="2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MSanLCursoSopoTayEn02lutit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4788"/>
            <a:ext cx="8382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4400" b="1" dirty="0">
                <a:solidFill>
                  <a:schemeClr val="tx2"/>
                </a:solidFill>
              </a:rPr>
              <a:t>Cuña compuesta</a:t>
            </a:r>
            <a:endParaRPr lang="es-ES" sz="4400" b="1" dirty="0">
              <a:solidFill>
                <a:schemeClr val="tx2"/>
              </a:solidFill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4500563" y="5661025"/>
            <a:ext cx="576262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 flipV="1">
            <a:off x="5076825" y="5661025"/>
            <a:ext cx="8636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3995738" y="4797425"/>
            <a:ext cx="1081087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2555875" y="4797425"/>
            <a:ext cx="1439863" cy="165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3995738" y="2997200"/>
            <a:ext cx="1512887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508625" y="2997200"/>
            <a:ext cx="2663825" cy="3455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 flipV="1">
            <a:off x="4572000" y="1773238"/>
            <a:ext cx="936625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395288" y="1773238"/>
            <a:ext cx="4176712" cy="4535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9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85800" y="381000"/>
            <a:ext cx="8077200" cy="6240463"/>
            <a:chOff x="432" y="240"/>
            <a:chExt cx="5088" cy="3931"/>
          </a:xfrm>
        </p:grpSpPr>
        <p:pic>
          <p:nvPicPr>
            <p:cNvPr id="72707" name="Picture 3" descr="MSanLCursoSopoTayEn02Lutitas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40"/>
              <a:ext cx="4608" cy="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432" y="3456"/>
              <a:ext cx="5088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" sz="2800" b="1" dirty="0">
                  <a:latin typeface="+mn-lt"/>
                  <a:cs typeface="Courier New" pitchFamily="49" charset="0"/>
                </a:rPr>
                <a:t>Paquete rocoso en calizas mostrando </a:t>
              </a:r>
              <a:r>
                <a:rPr lang="es-ES" sz="2800" b="1" dirty="0" err="1">
                  <a:latin typeface="+mn-lt"/>
                  <a:cs typeface="Courier New" pitchFamily="49" charset="0"/>
                </a:rPr>
                <a:t>fracturamiento</a:t>
              </a:r>
              <a:r>
                <a:rPr lang="es-ES" sz="2800" b="1" dirty="0">
                  <a:latin typeface="+mn-lt"/>
                  <a:cs typeface="Courier New" pitchFamily="49" charset="0"/>
                </a:rPr>
                <a:t> primario con inclinación de 30° con respecto a la horizontal.</a:t>
              </a:r>
              <a:endParaRPr lang="es-ES" sz="2800" dirty="0">
                <a:latin typeface="+mn-lt"/>
              </a:endParaRPr>
            </a:p>
          </p:txBody>
        </p:sp>
      </p:grpSp>
      <p:sp>
        <p:nvSpPr>
          <p:cNvPr id="2" name="1 Retraso"/>
          <p:cNvSpPr/>
          <p:nvPr/>
        </p:nvSpPr>
        <p:spPr>
          <a:xfrm rot="16200000">
            <a:off x="3688068" y="3167901"/>
            <a:ext cx="1512168" cy="248060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4444152" y="2204864"/>
            <a:ext cx="0" cy="1447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932040" y="2276872"/>
            <a:ext cx="0" cy="1447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5436096" y="2485801"/>
            <a:ext cx="0" cy="1447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3923928" y="2269777"/>
            <a:ext cx="0" cy="1447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3419872" y="2557809"/>
            <a:ext cx="0" cy="14472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533400" y="304800"/>
            <a:ext cx="8305800" cy="6337301"/>
            <a:chOff x="336" y="192"/>
            <a:chExt cx="5232" cy="3992"/>
          </a:xfrm>
        </p:grpSpPr>
        <p:pic>
          <p:nvPicPr>
            <p:cNvPr id="73731" name="Picture 3" descr="AnclajeVolAgo02Fig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" y="192"/>
              <a:ext cx="1946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2" name="Picture 4" descr="AnclajeVolAgo02Fig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192"/>
              <a:ext cx="1976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3" name="Text Box 5"/>
            <p:cNvSpPr txBox="1">
              <a:spLocks noChangeArrowheads="1"/>
            </p:cNvSpPr>
            <p:nvPr/>
          </p:nvSpPr>
          <p:spPr bwMode="auto">
            <a:xfrm>
              <a:off x="336" y="3312"/>
              <a:ext cx="523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800" b="1" dirty="0">
                  <a:latin typeface="+mn-lt"/>
                  <a:cs typeface="Times New Roman" pitchFamily="18" charset="0"/>
                </a:rPr>
                <a:t>Fotografías mostrando dos tipos de fallas en </a:t>
              </a:r>
              <a:r>
                <a:rPr lang="es-ES" sz="2800" b="1" dirty="0" err="1">
                  <a:latin typeface="+mn-lt"/>
                  <a:cs typeface="Times New Roman" pitchFamily="18" charset="0"/>
                </a:rPr>
                <a:t>lutitas</a:t>
              </a:r>
              <a:r>
                <a:rPr lang="es-ES" sz="2800" b="1" dirty="0">
                  <a:latin typeface="+mn-lt"/>
                  <a:cs typeface="Times New Roman" pitchFamily="18" charset="0"/>
                </a:rPr>
                <a:t>. A la izquierda </a:t>
              </a:r>
              <a:r>
                <a:rPr lang="es-ES" sz="2800" b="1" dirty="0" err="1">
                  <a:latin typeface="+mn-lt"/>
                  <a:cs typeface="Times New Roman" pitchFamily="18" charset="0"/>
                </a:rPr>
                <a:t>lutitas</a:t>
              </a:r>
              <a:r>
                <a:rPr lang="es-ES" sz="2800" b="1" dirty="0">
                  <a:latin typeface="+mn-lt"/>
                  <a:cs typeface="Times New Roman" pitchFamily="18" charset="0"/>
                </a:rPr>
                <a:t> carbonosas y a la derecha </a:t>
              </a:r>
              <a:r>
                <a:rPr lang="es-ES" sz="2800" b="1" dirty="0" err="1">
                  <a:latin typeface="+mn-lt"/>
                  <a:cs typeface="Times New Roman" pitchFamily="18" charset="0"/>
                </a:rPr>
                <a:t>lutitas</a:t>
              </a:r>
              <a:r>
                <a:rPr lang="es-ES" sz="2800" b="1" dirty="0">
                  <a:latin typeface="+mn-lt"/>
                  <a:cs typeface="Times New Roman" pitchFamily="18" charset="0"/>
                </a:rPr>
                <a:t> oxidadas.</a:t>
              </a:r>
              <a:r>
                <a:rPr lang="es-ES" sz="2800" b="1" dirty="0">
                  <a:latin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838200" y="304800"/>
            <a:ext cx="7924800" cy="6381750"/>
            <a:chOff x="528" y="192"/>
            <a:chExt cx="4992" cy="4020"/>
          </a:xfrm>
        </p:grpSpPr>
        <p:pic>
          <p:nvPicPr>
            <p:cNvPr id="74755" name="Picture 3" descr="MSanLCursoSopoTayEn02lutitas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192"/>
              <a:ext cx="4216" cy="2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>
              <a:off x="528" y="3312"/>
              <a:ext cx="4992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ES" sz="2800" b="1" dirty="0">
                  <a:latin typeface="+mn-lt"/>
                  <a:cs typeface="Courier New" pitchFamily="49" charset="0"/>
                </a:rPr>
                <a:t>Fotografía mostrando deslizamiento de una cuña.</a:t>
              </a: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s-ES" sz="2800" b="1" dirty="0">
                  <a:latin typeface="+mn-lt"/>
                  <a:cs typeface="Times New Roman" pitchFamily="18" charset="0"/>
                </a:rPr>
                <a:t>En el presente caso el anclaje colocado no fue el adecuado</a:t>
              </a:r>
              <a:r>
                <a:rPr lang="es-ES" sz="2800" b="1" dirty="0">
                  <a:latin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4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 smtClean="0">
                <a:latin typeface="+mn-lt"/>
              </a:rPr>
              <a:t>Caracterización de formaciones rocosas</a:t>
            </a:r>
            <a:endParaRPr lang="es-E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1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ClasifGeomecAgo02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3276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251520" y="44624"/>
            <a:ext cx="8784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4000" b="1" dirty="0">
                <a:latin typeface="+mn-lt"/>
              </a:rPr>
              <a:t>Componentes de una clasificación </a:t>
            </a:r>
            <a:r>
              <a:rPr lang="es-MX" sz="4000" b="1" dirty="0" err="1">
                <a:latin typeface="+mn-lt"/>
              </a:rPr>
              <a:t>geomecánica</a:t>
            </a:r>
            <a:r>
              <a:rPr lang="es-MX" sz="4000" b="1" dirty="0">
                <a:latin typeface="+mn-lt"/>
              </a:rPr>
              <a:t>.</a:t>
            </a:r>
            <a:endParaRPr lang="es-E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7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4"/>
          <p:cNvSpPr txBox="1">
            <a:spLocks noChangeArrowheads="1"/>
          </p:cNvSpPr>
          <p:nvPr/>
        </p:nvSpPr>
        <p:spPr bwMode="auto">
          <a:xfrm>
            <a:off x="323850" y="2506216"/>
            <a:ext cx="8569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4000" b="1" dirty="0">
                <a:latin typeface="+mn-lt"/>
              </a:rPr>
              <a:t>Sistemas de clasificación </a:t>
            </a:r>
            <a:r>
              <a:rPr lang="es-MX" sz="4000" b="1" dirty="0" err="1" smtClean="0">
                <a:latin typeface="+mn-lt"/>
              </a:rPr>
              <a:t>geomecánica</a:t>
            </a:r>
            <a:r>
              <a:rPr lang="es-MX" sz="4000" b="1" dirty="0" smtClean="0">
                <a:latin typeface="+mn-lt"/>
              </a:rPr>
              <a:t> </a:t>
            </a:r>
            <a:r>
              <a:rPr lang="es-MX" sz="4000" b="1" dirty="0">
                <a:latin typeface="+mn-lt"/>
              </a:rPr>
              <a:t>mas utilizados en la minería.</a:t>
            </a:r>
            <a:endParaRPr lang="es-E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6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6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15212"/>
              </p:ext>
            </p:extLst>
          </p:nvPr>
        </p:nvGraphicFramePr>
        <p:xfrm>
          <a:off x="395536" y="2133600"/>
          <a:ext cx="8496945" cy="3995879"/>
        </p:xfrm>
        <a:graphic>
          <a:graphicData uri="http://schemas.openxmlformats.org/drawingml/2006/table">
            <a:tbl>
              <a:tblPr/>
              <a:tblGrid>
                <a:gridCol w="1429270"/>
                <a:gridCol w="5962473"/>
                <a:gridCol w="1105202"/>
              </a:tblGrid>
              <a:tr h="12024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Clase Macizo Rocoso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Descripción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RMR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5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Macizo rocoso de excelente calidad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81-100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5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II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Macizo rocoso de buena calidad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61-80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III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Macizo rocoso de calidad regular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41-60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5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IV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Macizo rocoso de mala calidad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21-40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5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Macizo rocoso de muy mala calidad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0-21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0" name="Text Box 119"/>
          <p:cNvSpPr txBox="1">
            <a:spLocks noChangeArrowheads="1"/>
          </p:cNvSpPr>
          <p:nvPr/>
        </p:nvSpPr>
        <p:spPr bwMode="auto">
          <a:xfrm>
            <a:off x="971550" y="620713"/>
            <a:ext cx="741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4000" b="1" dirty="0">
                <a:latin typeface="+mn-lt"/>
              </a:rPr>
              <a:t>RMR (Rock </a:t>
            </a:r>
            <a:r>
              <a:rPr lang="es-MX" sz="4000" b="1" dirty="0" err="1">
                <a:latin typeface="+mn-lt"/>
              </a:rPr>
              <a:t>Mass</a:t>
            </a:r>
            <a:r>
              <a:rPr lang="es-MX" sz="4000" b="1" dirty="0">
                <a:latin typeface="+mn-lt"/>
              </a:rPr>
              <a:t> Rating) </a:t>
            </a:r>
            <a:r>
              <a:rPr lang="es-MX" sz="4000" b="1" dirty="0" err="1">
                <a:latin typeface="+mn-lt"/>
              </a:rPr>
              <a:t>Bienawski</a:t>
            </a:r>
            <a:endParaRPr lang="es-E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6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179512" y="620713"/>
            <a:ext cx="87849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4000" b="1" dirty="0">
                <a:latin typeface="+mn-lt"/>
              </a:rPr>
              <a:t>Q (Rock </a:t>
            </a:r>
            <a:r>
              <a:rPr lang="es-MX" sz="4000" b="1" dirty="0" err="1">
                <a:latin typeface="+mn-lt"/>
              </a:rPr>
              <a:t>Tunelling</a:t>
            </a:r>
            <a:r>
              <a:rPr lang="es-MX" sz="4000" b="1" dirty="0">
                <a:latin typeface="+mn-lt"/>
              </a:rPr>
              <a:t> </a:t>
            </a:r>
            <a:r>
              <a:rPr lang="es-MX" sz="4000" b="1" dirty="0" err="1">
                <a:latin typeface="+mn-lt"/>
              </a:rPr>
              <a:t>Quality</a:t>
            </a:r>
            <a:r>
              <a:rPr lang="es-MX" sz="4000" b="1" dirty="0">
                <a:latin typeface="+mn-lt"/>
              </a:rPr>
              <a:t> </a:t>
            </a:r>
            <a:r>
              <a:rPr lang="es-MX" sz="4000" b="1" dirty="0" err="1">
                <a:latin typeface="+mn-lt"/>
              </a:rPr>
              <a:t>Index</a:t>
            </a:r>
            <a:r>
              <a:rPr lang="es-MX" sz="4000" b="1" dirty="0">
                <a:latin typeface="+mn-lt"/>
              </a:rPr>
              <a:t>) </a:t>
            </a:r>
            <a:r>
              <a:rPr lang="es-MX" sz="4000" b="1" dirty="0" err="1">
                <a:latin typeface="+mn-lt"/>
              </a:rPr>
              <a:t>Barton</a:t>
            </a:r>
            <a:endParaRPr lang="es-ES" sz="4000" b="1" dirty="0">
              <a:latin typeface="+mn-lt"/>
            </a:endParaRPr>
          </a:p>
        </p:txBody>
      </p: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1720850" y="2024063"/>
            <a:ext cx="1639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000" b="1">
                <a:ea typeface="Times New Roman" pitchFamily="18" charset="0"/>
                <a:cs typeface="Tahoma" pitchFamily="34" charset="0"/>
              </a:rPr>
              <a:t>Índice Calidad Tuneleo</a:t>
            </a:r>
            <a:endParaRPr lang="es-ES" sz="1000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es-ES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105476" name="Object 5"/>
          <p:cNvGraphicFramePr>
            <a:graphicFrameLocks noChangeAspect="1"/>
          </p:cNvGraphicFramePr>
          <p:nvPr/>
        </p:nvGraphicFramePr>
        <p:xfrm>
          <a:off x="1720850" y="2070100"/>
          <a:ext cx="14859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Microsoft Editor de ecuaciones 3.0" r:id="rId3" imgW="1485255" imgH="444307" progId="Equation.3">
                  <p:embed/>
                </p:oleObj>
              </mc:Choice>
              <mc:Fallback>
                <p:oleObj name="Microsoft Editor de ecuaciones 3.0" r:id="rId3" imgW="148525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070100"/>
                        <a:ext cx="14859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0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89280"/>
              </p:ext>
            </p:extLst>
          </p:nvPr>
        </p:nvGraphicFramePr>
        <p:xfrm>
          <a:off x="539552" y="1773238"/>
          <a:ext cx="8208911" cy="4824115"/>
        </p:xfrm>
        <a:graphic>
          <a:graphicData uri="http://schemas.openxmlformats.org/drawingml/2006/table">
            <a:tbl>
              <a:tblPr/>
              <a:tblGrid>
                <a:gridCol w="4105450"/>
                <a:gridCol w="4103461"/>
              </a:tblGrid>
              <a:tr h="10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Descripción del Macizo Rocoso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0.001-0.01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Excepcionalmente pobre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0.01-0.1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Extremadamente pobre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0.1-1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Muy pobre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Pobre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4-10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Regular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40-100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Muy 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100-400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Extremadamente 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400-1000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Excepcionalmente buena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3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07047"/>
            <a:ext cx="8712968" cy="1470025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Nuestra meta es ser un equipo de trabajo preventivo y no correctivo</a:t>
            </a:r>
            <a:endParaRPr lang="es-MX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815408" y="6085165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Diplomado Mecánica de Rocas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48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2" descr="ModuloIII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59436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13"/>
          <p:cNvSpPr txBox="1">
            <a:spLocks noChangeArrowheads="1"/>
          </p:cNvSpPr>
          <p:nvPr/>
        </p:nvSpPr>
        <p:spPr bwMode="auto">
          <a:xfrm>
            <a:off x="6553200" y="2260600"/>
            <a:ext cx="2133600" cy="38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MX" sz="28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Sección transversal de una obra mostrando el concepto de la losa de roca reforzada.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6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b="1" dirty="0" smtClean="0"/>
              <a:t>Técnicas de control, en prevención de accidentes por caído de roca.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33065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9388" y="260648"/>
            <a:ext cx="8785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4000" b="1" i="1" dirty="0" smtClean="0">
                <a:latin typeface="+mj-lt"/>
              </a:rPr>
              <a:t>Anclaje</a:t>
            </a:r>
            <a:endParaRPr lang="es-ES" sz="4000" b="1" i="1" dirty="0" smtClean="0">
              <a:latin typeface="+mj-lt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23850" y="1476375"/>
            <a:ext cx="857091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MX" sz="2800" b="1" i="1" dirty="0" smtClean="0">
                <a:latin typeface="+mj-lt"/>
              </a:rPr>
              <a:t>El anclaje es una técnica desarrollada desde el siglo pasado en la minería y en las obras civiles para el control de la estabilidad en terrenos de mala a buena calidad. Su uso es variado y existen una gran variedad de ellas como son:</a:t>
            </a:r>
          </a:p>
          <a:p>
            <a:pPr algn="just" eaLnBrk="1" hangingPunct="1">
              <a:defRPr/>
            </a:pPr>
            <a:endParaRPr lang="es-MX" sz="2800" b="1" i="1" dirty="0">
              <a:latin typeface="+mj-lt"/>
            </a:endParaRP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es-MX" sz="2800" b="1" i="1" dirty="0" smtClean="0">
                <a:latin typeface="+mj-lt"/>
              </a:rPr>
              <a:t>Anclas cementadas.</a:t>
            </a:r>
          </a:p>
          <a:p>
            <a:pPr algn="just" eaLnBrk="1" hangingPunct="1">
              <a:defRPr/>
            </a:pPr>
            <a:endParaRPr lang="es-MX" sz="2800" b="1" i="1" dirty="0">
              <a:latin typeface="+mj-lt"/>
            </a:endParaRP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es-MX" sz="2800" b="1" i="1" dirty="0" smtClean="0">
                <a:latin typeface="+mj-lt"/>
              </a:rPr>
              <a:t>Anclas de fricción.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endParaRPr lang="es-MX" sz="2800" b="1" i="1" dirty="0">
              <a:latin typeface="+mj-lt"/>
            </a:endParaRP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es-MX" sz="2800" b="1" i="1" dirty="0" smtClean="0">
                <a:latin typeface="+mj-lt"/>
              </a:rPr>
              <a:t>Anclas mecánicas.</a:t>
            </a:r>
            <a:endParaRPr lang="es-ES" sz="28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4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Anclas cementadas</a:t>
            </a:r>
            <a:br>
              <a:rPr lang="es-MX" sz="4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es-ES" sz="40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980728"/>
            <a:ext cx="8382000" cy="584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MX" sz="2800" dirty="0">
                <a:solidFill>
                  <a:srgbClr val="000000"/>
                </a:solidFill>
                <a:cs typeface="Courier New" pitchFamily="49" charset="0"/>
              </a:rPr>
              <a:t>En esta clase de anclas la carga es transferida del cementante a la roca, y la deformación que experimenta tanto la roca como el ancla no pueden separarse. La carga se distribuye dentro de una determinada distancia a lo largo del perímetro del ancla, generalmente de 5 a 20 veces el diámetro del perno, lo cual convierte a un ancla cementada en un sistema de soporte rígido, aplicándose este concepto tanto al caso de las anclas como al de los cables.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909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381000" y="228600"/>
            <a:ext cx="8382000" cy="6296028"/>
            <a:chOff x="240" y="144"/>
            <a:chExt cx="5280" cy="3966"/>
          </a:xfrm>
        </p:grpSpPr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240" y="144"/>
              <a:ext cx="5280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es-MX" sz="2800" dirty="0">
                  <a:solidFill>
                    <a:srgbClr val="000000"/>
                  </a:solidFill>
                  <a:cs typeface="Courier New" pitchFamily="49" charset="0"/>
                </a:rPr>
                <a:t>Es conveniente aclarar que no existe diferencia en la forma en que trabaja un ancla de varilla corrugada o un cable de acero cementados en la roca, sus diferencias básicamente estriban en su capacidad de carga, en su longitud y en la forma de instalarse.</a:t>
              </a:r>
              <a:endParaRPr lang="es-ES" sz="2800" dirty="0"/>
            </a:p>
          </p:txBody>
        </p:sp>
        <p:pic>
          <p:nvPicPr>
            <p:cNvPr id="25605" name="Picture 5" descr="ModuloIII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059"/>
              <a:ext cx="4416" cy="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0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Anclas de fricción</a:t>
            </a:r>
            <a:endParaRPr lang="es-ES" sz="40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305800" cy="43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spcBef>
                <a:spcPct val="50000"/>
              </a:spcBef>
            </a:pPr>
            <a:r>
              <a:rPr lang="es-MX" sz="2800" dirty="0">
                <a:solidFill>
                  <a:srgbClr val="000000"/>
                </a:solidFill>
                <a:cs typeface="Courier New" pitchFamily="49" charset="0"/>
              </a:rPr>
              <a:t>Las anclas de esta clase se asemejan a las cementadas en que la deformación de la masa rocosa y del ancla no pueden ser independientes. Aunque en el caso de los </a:t>
            </a:r>
            <a:r>
              <a:rPr lang="es-MX" sz="2800" dirty="0" err="1">
                <a:solidFill>
                  <a:srgbClr val="000000"/>
                </a:solidFill>
                <a:cs typeface="Courier New" pitchFamily="49" charset="0"/>
              </a:rPr>
              <a:t>split</a:t>
            </a:r>
            <a:r>
              <a:rPr lang="es-MX" sz="2800" dirty="0">
                <a:solidFill>
                  <a:srgbClr val="000000"/>
                </a:solidFill>
                <a:cs typeface="Courier New" pitchFamily="49" charset="0"/>
              </a:rPr>
              <a:t>-sets el ancla se desliza una vez que se alcanza la carga máxima, no siendo así con el tipo </a:t>
            </a:r>
            <a:r>
              <a:rPr lang="es-MX" sz="2800" dirty="0" err="1">
                <a:solidFill>
                  <a:srgbClr val="000000"/>
                </a:solidFill>
                <a:cs typeface="Courier New" pitchFamily="49" charset="0"/>
              </a:rPr>
              <a:t>swellex</a:t>
            </a:r>
            <a:r>
              <a:rPr lang="es-MX" sz="2800" dirty="0">
                <a:solidFill>
                  <a:srgbClr val="000000"/>
                </a:solidFill>
                <a:cs typeface="Courier New" pitchFamily="49" charset="0"/>
              </a:rPr>
              <a:t> que finalmente falla en su extremo exterior.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848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531813" y="1077813"/>
            <a:ext cx="8307388" cy="4943475"/>
            <a:chOff x="335" y="192"/>
            <a:chExt cx="5233" cy="3114"/>
          </a:xfrm>
        </p:grpSpPr>
        <p:pic>
          <p:nvPicPr>
            <p:cNvPr id="27650" name="Picture 2" descr="bolt_hold_draw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192"/>
              <a:ext cx="2000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2" name="Picture 4" descr="200156 mecanismo de cargado swelle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39"/>
              <a:ext cx="3072" cy="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3600" y="2966"/>
              <a:ext cx="9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Swellex</a:t>
              </a:r>
              <a:endParaRPr lang="es-ES" sz="2800" dirty="0"/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720" y="2976"/>
              <a:ext cx="12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cs typeface="Times New Roman" pitchFamily="18" charset="0"/>
                </a:rPr>
                <a:t>Split Set</a:t>
              </a:r>
              <a:r>
                <a:rPr lang="es-ES" sz="28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6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Anclas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mecánicas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382000" cy="489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90000"/>
              </a:lnSpc>
              <a:spcBef>
                <a:spcPct val="50000"/>
              </a:spcBef>
            </a:pPr>
            <a:r>
              <a:rPr lang="es-MX" sz="2800" dirty="0">
                <a:solidFill>
                  <a:srgbClr val="000000"/>
                </a:solidFill>
                <a:cs typeface="Courier New" pitchFamily="49" charset="0"/>
              </a:rPr>
              <a:t>En este tipo de soporte la deformación es constante a lo largo del perno el cual no está en contacto con la roca. Cualquier desplazamiento de la roca entre los dos puntos de sujeción del perno: placa externa y concha de expansión, hará que se tensione el conjunto concha de expansión, placa y perno.</a:t>
            </a:r>
            <a:endParaRPr lang="es-ES" sz="2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94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457200" y="304800"/>
            <a:ext cx="8229600" cy="5526088"/>
            <a:chOff x="288" y="192"/>
            <a:chExt cx="5184" cy="3481"/>
          </a:xfrm>
        </p:grpSpPr>
        <p:pic>
          <p:nvPicPr>
            <p:cNvPr id="29699" name="Picture 3" descr="ModuloIII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5184" cy="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432" y="3072"/>
              <a:ext cx="494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Mostrando </a:t>
              </a:r>
              <a:r>
                <a:rPr lang="es-MX" sz="2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mecanismo de cargado de un ancla de concha de expansión mecánica.</a:t>
              </a:r>
              <a:endParaRPr lang="es-E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9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9388" y="260648"/>
            <a:ext cx="8785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4000" b="1" i="1" dirty="0" smtClean="0">
                <a:latin typeface="+mj-lt"/>
              </a:rPr>
              <a:t>Anclaje mecanizado</a:t>
            </a:r>
            <a:endParaRPr lang="es-ES" sz="4000" b="1" i="1" dirty="0" smtClean="0">
              <a:latin typeface="+mj-lt"/>
            </a:endParaRPr>
          </a:p>
        </p:txBody>
      </p:sp>
      <p:sp>
        <p:nvSpPr>
          <p:cNvPr id="14342" name="1 CuadroTexto"/>
          <p:cNvSpPr txBox="1">
            <a:spLocks noChangeArrowheads="1"/>
          </p:cNvSpPr>
          <p:nvPr/>
        </p:nvSpPr>
        <p:spPr bwMode="auto">
          <a:xfrm>
            <a:off x="323850" y="4737323"/>
            <a:ext cx="415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b="1" i="1" dirty="0" err="1"/>
              <a:t>Anclador</a:t>
            </a:r>
            <a:r>
              <a:rPr lang="es-MX" b="1" i="1" dirty="0"/>
              <a:t> con brazo instalador de malla y anclaje.</a:t>
            </a:r>
          </a:p>
        </p:txBody>
      </p:sp>
      <p:sp>
        <p:nvSpPr>
          <p:cNvPr id="14343" name="2 CuadroTexto"/>
          <p:cNvSpPr txBox="1">
            <a:spLocks noChangeArrowheads="1"/>
          </p:cNvSpPr>
          <p:nvPr/>
        </p:nvSpPr>
        <p:spPr bwMode="auto">
          <a:xfrm>
            <a:off x="4659313" y="4737323"/>
            <a:ext cx="4090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b="1" i="1" dirty="0"/>
              <a:t>Equipo instalador de cables pre-esfuerzo en rebajes de producción .</a:t>
            </a:r>
          </a:p>
        </p:txBody>
      </p:sp>
      <p:pic>
        <p:nvPicPr>
          <p:cNvPr id="13320" name="Picture 9" descr="E:\Rampa Bicentenario\Anclador Boltec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843311"/>
            <a:ext cx="39592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E:\Rampa Bicentenario\Voladura controlada y Cabletec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813148"/>
            <a:ext cx="38496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Que es una cruzada ?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332856"/>
          </a:xfrm>
        </p:spPr>
        <p:txBody>
          <a:bodyPr>
            <a:normAutofit/>
          </a:bodyPr>
          <a:lstStyle/>
          <a:p>
            <a:r>
              <a:rPr lang="es-MX" sz="2800" dirty="0"/>
              <a:t>Las cruzadas fueron una serie de campañas militares comúnmente sostenidas por motivos religiosos llevadas a cabo por gran parte de la Europa latina cristiana, en particular, de los francos de Francia y el Sacro Imperio </a:t>
            </a:r>
            <a:r>
              <a:rPr lang="es-MX" sz="2800" dirty="0" smtClean="0"/>
              <a:t>Romano</a:t>
            </a:r>
            <a:endParaRPr lang="es-MX" sz="2800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143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8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/>
              <a:t>Concreto lanzado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El concreto lanzado es, según el ACI 506 R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b="1" dirty="0">
                <a:solidFill>
                  <a:srgbClr val="FF0000"/>
                </a:solidFill>
              </a:rPr>
              <a:t>“es un mortero o concreto lanzado neumáticamente a una gran velocidad contra una superficie“,</a:t>
            </a:r>
            <a:r>
              <a:rPr lang="es-ES" b="1" dirty="0"/>
              <a:t> </a:t>
            </a:r>
            <a:r>
              <a:rPr lang="es-ES" dirty="0"/>
              <a:t>Existen dos métodos para colocarlo: Vía Húmeda y vía seca. Los dos procedimientos se distinguen por el método de elaboración de la mezcla y por el equipo mecánico utilizado en la aplicación.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92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DSC0623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1063277"/>
            <a:ext cx="67611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95536" y="167354"/>
            <a:ext cx="8352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 smtClean="0"/>
              <a:t>Para que sirve el concreto lanzado ?</a:t>
            </a:r>
            <a:endParaRPr lang="es-ES" sz="4000" b="1" dirty="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39750" y="5805488"/>
            <a:ext cx="7993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dirty="0" smtClean="0"/>
              <a:t>Reducción del </a:t>
            </a:r>
            <a:r>
              <a:rPr lang="es-MX" sz="2800" dirty="0" err="1" smtClean="0"/>
              <a:t>intemperismo</a:t>
            </a:r>
            <a:r>
              <a:rPr lang="es-MX" sz="2800" dirty="0" smtClean="0"/>
              <a:t> en roca de mala calidad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39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Voladuras controladas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260847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El adecuado manejo de los explosivos versus calidad del macizo rocoso, garantiza un daño menor a la roca, reduciendo significativamente el riesgo por caído de roca al personal, equipos y continuidad de las operaciones.</a:t>
            </a:r>
            <a:endParaRPr 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236296" y="63093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hlinkClick r:id="rId2" action="ppaction://hlinkfile"/>
              </a:rPr>
              <a:t>Video</a:t>
            </a:r>
            <a:endParaRPr lang="es-MX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588915"/>
            <a:ext cx="78644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2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462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Que significa </a:t>
            </a:r>
            <a:r>
              <a:rPr lang="es-MX" sz="4000" b="1" dirty="0" err="1" smtClean="0"/>
              <a:t>amacize</a:t>
            </a:r>
            <a:r>
              <a:rPr lang="es-MX" sz="4000" b="1" dirty="0" smtClean="0"/>
              <a:t>?</a:t>
            </a:r>
            <a:endParaRPr lang="es-MX" sz="4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052736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s-ES" sz="2800" dirty="0" smtClean="0"/>
              <a:t>Hacer </a:t>
            </a:r>
            <a:r>
              <a:rPr lang="es-ES" sz="2800" dirty="0"/>
              <a:t>que algo quede firme, sólido, apretado o </a:t>
            </a:r>
            <a:r>
              <a:rPr lang="es-ES" sz="2800" dirty="0" smtClean="0"/>
              <a:t>macizo.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ES" sz="2800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sz="2800" dirty="0" smtClean="0"/>
              <a:t>Aumentar </a:t>
            </a:r>
            <a:r>
              <a:rPr lang="es-ES" sz="2800" dirty="0"/>
              <a:t>la intensidad o la fuerza de </a:t>
            </a:r>
            <a:r>
              <a:rPr lang="es-ES" sz="2800" dirty="0" smtClean="0"/>
              <a:t>algo.</a:t>
            </a:r>
            <a:endParaRPr lang="es-ES" sz="2800" dirty="0"/>
          </a:p>
        </p:txBody>
      </p:sp>
      <p:pic>
        <p:nvPicPr>
          <p:cNvPr id="10" name="Picture 1" descr="1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58652"/>
            <a:ext cx="4910541" cy="30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470025" y="6165304"/>
            <a:ext cx="34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/>
              <a:t>Amacize</a:t>
            </a:r>
            <a:r>
              <a:rPr lang="es-MX" sz="2800" dirty="0" smtClean="0"/>
              <a:t> Manual</a:t>
            </a:r>
            <a:endParaRPr lang="es-MX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502"/>
          <a:stretch>
            <a:fillRect/>
          </a:stretch>
        </p:blipFill>
        <p:spPr bwMode="auto">
          <a:xfrm>
            <a:off x="611561" y="3058652"/>
            <a:ext cx="2952650" cy="30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11560" y="6165304"/>
            <a:ext cx="34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/>
              <a:t>Amacize</a:t>
            </a:r>
            <a:r>
              <a:rPr lang="es-MX" sz="2800" dirty="0" smtClean="0"/>
              <a:t> Mecanizado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18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23528" y="1052736"/>
            <a:ext cx="8352928" cy="54726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3131840" y="2636912"/>
            <a:ext cx="2448272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5" name="4 CuadroTexto"/>
          <p:cNvSpPr txBox="1"/>
          <p:nvPr/>
        </p:nvSpPr>
        <p:spPr>
          <a:xfrm>
            <a:off x="3275856" y="162880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/>
              <a:t>Barrenación</a:t>
            </a:r>
            <a:endParaRPr lang="es-MX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341970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Cargado y</a:t>
            </a:r>
          </a:p>
          <a:p>
            <a:r>
              <a:rPr lang="es-MX" sz="2800" b="1" dirty="0" smtClean="0"/>
              <a:t> disparo</a:t>
            </a:r>
            <a:endParaRPr lang="es-MX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203848" y="49318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Rezagado</a:t>
            </a:r>
            <a:endParaRPr lang="es-MX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635896" y="342900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 smtClean="0"/>
              <a:t>Amacize</a:t>
            </a:r>
            <a:endParaRPr lang="es-MX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34290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Soporte y Reforzamiento</a:t>
            </a:r>
            <a:endParaRPr lang="es-MX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20083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Ciclo de minado</a:t>
            </a:r>
            <a:endParaRPr lang="es-MX" sz="4000" b="1" dirty="0"/>
          </a:p>
        </p:txBody>
      </p:sp>
      <p:sp>
        <p:nvSpPr>
          <p:cNvPr id="3" name="2 Flecha curvada hacia abajo"/>
          <p:cNvSpPr/>
          <p:nvPr/>
        </p:nvSpPr>
        <p:spPr>
          <a:xfrm>
            <a:off x="5652120" y="2152020"/>
            <a:ext cx="1008112" cy="9169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>
            <a:off x="5580112" y="4581128"/>
            <a:ext cx="936104" cy="8739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Flecha curvada hacia la izquierda"/>
          <p:cNvSpPr/>
          <p:nvPr/>
        </p:nvSpPr>
        <p:spPr>
          <a:xfrm rot="5400000">
            <a:off x="1565521" y="4515199"/>
            <a:ext cx="864096" cy="1043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 rot="10800000">
            <a:off x="1619672" y="2152020"/>
            <a:ext cx="1080120" cy="11329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3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/>
              <a:t>Comunicación efectiva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Una adecuada comunicación, garantiza ambientes de trabajo mas seguros, efectivos y de armonía hacia el personal que día con día labora en las áreas operativas. </a:t>
            </a:r>
            <a:endParaRPr lang="es-MX" dirty="0"/>
          </a:p>
        </p:txBody>
      </p:sp>
      <p:sp>
        <p:nvSpPr>
          <p:cNvPr id="4" name="AutoShape 2" descr="data:image/jpg;base64,/9j/4AAQSkZJRgABAQAAAQABAAD/2wCEAAkGBhMQEBQREBQVEBIUEhQVGBAUFBAUFRQSFxQWFRQQFBIYHCYeGBojGRUUHy8gJCcpMCwtFR4xNTAqNSYrLCkBCQoKDgwOGg8PGSkkHyQpLywsNTIpKSk1KSwpKSwsLSotNC0pLywsNCwsLCwpLCksKSwsLCwsLywpLywsKSkpLP/AABEIAMkA+wMBIgACEQEDEQH/xAAcAAEAAQUBAQAAAAAAAAAAAAAABQIDBAYHAQj/xABCEAACAQIEAggDBQUHAwUAAAABAgADEQQFEiEGMRMiQVFhcYGRMlKhBxRCscEjYnKS0RUzc4KDsvAkw+EWQ1NUZP/EABoBAQADAQEBAAAAAAAAAAAAAAABAgMFBAb/xAAqEQEAAgICAgEBBwUAAAAAAAAAAQIDERIxBCFBIhMyYYGRofEUFVFx8P/aAAwDAQACEQMRAD8A7jERAREQEREBERAREQEREBERARPC0tPi0XZnVT3FlEaRuIXolhMdTY2DoT3BlJ9ry9JmNETE9PYiJCSIiAiIgIiICIiAiIgIiICIiAiIgIiICIiAiIgJRVqhQWYhQOZJsIqVAo3kbmGL0o1Q/hBPgPGWrXcqWtxjaGzXj5VuuHXWfna4X0XmfpI2lx5V2DqD3spsfMA3HpNYqVNRJPMkk+Z3lN53a+JiiNafM38/Pa24s2CjxKxLGo5bYhdtwSdr9lhv2Xl7BO1VxUQIdNPUelG1/hKg3tbnY9npIXKsTTp1Q1VOkQX6ux37DY7H1m6nNKFak7U3CkJu1iCgOwY+RmOaIxz9NXo8eZyxu1+vj5QlDB4bFdRE+71gSLpd0Nhzv3eO0xqGZ4rBVejLG17aXuUIv8S3Ow8pj4LiB6RLELUf8NRh1gb79bmQRtvNpwma4fGoEqBdX/xvzv3qe303jJyx/eruv66MXDLrhbjf9Np37+QVBViD+NbEL573t4zMVweUjaNMIoUXsBYXJO3dcy5q7tpyprDuVmflIRMfC1ywswAbw5HxH9JkTPppE7IiISREQEREBERAREQEREBERAREQEREBKXewuZVI7G4ne3YPzkxG0TOnlStc7yA4uzJUo9HsXqW27lBuWPtaSoNzNE4krFsVUvvpIUeAAG35z3eLj53/wBe3O87LOPF6+fSNieXnk7L5xVLlHEMl9JtqUqfFTzEtXiJ9kTrpUtr78vD9JsGUYKi63S61zfQjFiFPZUuBuNufZLPDWRdM3SNYIjDYi+s91r8puyUVUkqoUm17ADYbATweTniJ4w6vh+LNo526/72pwTVNP7YKHvzS+kjsNjyl+88vPLzmTO3aiNRpWGtMrDYrVcHZh2d47GEwrz1HswbtH5HmJWY2nekpEppuGAI3BFx5SqZtSIiAiIgIiICIiAiIgIiICIiAiIgW8RU0qT/AMvIOo28k8xfYD1kSx3mlelLdsilNT4vwH7Q1BZf2ak7fEdek+oBW/mJtVIzCzTAioVNrg6qbc/gcWB0+D6TfstN8F+F9vJ5WL7THxc9vEuYvCtSdqb/ABKbefcR4GbDwhlaOGq1FDWYBb7gG1ydPqOc7GTLFKcnz+LDbJk4dS1uZOXYBq9QU058yTyCjmx9xOhU8HTViyooYixIAF5gYnAFcTRq0lAHWRwAB1W31H1/SeT+s3uIjT3/ANumupmd+/2ZuVZeMPTFNSW3JJPeedh2CZd5ap1dQvK7znWmZncuxWsVjUdKrxeU3i8qsqvBMovF4FzJMWS1Wk3Om4I/gcah9dQktNZw7dHjqbdlam1M/wASddfpebMJGSPe4+UYpmYmJ+J/j9iIiZtiIiAiIgIiICIiAiIgIiICIiBFZm3Xt4CYBmZmZ/aegmFNI6Zyv0ztKtUxw0rDSUNY4qyeo1Q1kGtbC4HNbC3LtEp4Xz2nSRqdU6Rq1A2J5jcbeX1m1api4jK6T6tVNSWG7WAbz1d89cZ4mnC8PDbxZrk+1xz7/FHYfiBq+KFOiR0VrlipuQBc8ztvYSUxGXq5uWqA3uCtRhY+AG3pNaxGQ1sMGqYepqFt7Cz6fDsPpaTPDmLepQD1DqJZtyBewNt+/tjLWsRFsc+ujDa02mmWPff4fku0KtRA2oisFuAQGFQkfhYWt6zIwuP1rcpUp8tmXc35HaV1sSqDU7BR3kgCWqOY03NlYEgAkXFwDyuJhPuN6emPpnXJl6p7qmOtdS2xBIuCAR4bGV6pRpva5eeFpbLRqkJWcTSJeiy80rof8pujf7ptAmv4c9df4h+YmwSLz1CaV1Mz/kiImbQiIgIiICIiAiIgIiICIiAiJ4TAiM5FnU94/I/+ZgySzvdL/Kb+h2P6SJp1LzSvSk9rl57eeRJQ91T3VKTLZMIXSb85HrlhQ/sXNOmWu1MAWHfoJF1JmVrmLmeZdBSapa9rADvJ5C8vXlvUfKl4rrlb4apxDiqhq9HUbV0dwDYC4O9z42sPSReqe4jFNUYu5uxNyZa1TtUrxrEPm8luVpll4PMHotrptY+4I7iO2bLheM1ZgHQqDYFg17Hytymms8AzPJipk7hpiz5MX3Z9OqapSXmkYXi2qlgwVwBa3wn3Encmzz7wpuullte243va3tObfBekbl2sXlY8k8Y7bDl3WqqPG/sJsMgchHWZj2C3vzk6DPLbt7KvYiJVYiIgIiICIiAiIgIiICIiAMx61WV1XnL/ALTvtLrZfWXD4enTLNSD9K+ptN2ZQAgsOy9yT5QN8xVa4IPKxv5TVqmZdG+k+/YR2GcNzri7GYu/3iu7r8gOlB/prYe+86thG6ShTPIqiL6BQLfSWiVZbjh8SGFxL807C440+3aT2DzxWG8uqk5SyymniVbkZ65gWnEis8w71aJVDY3vb5gPwe9vaS5aYlcya24zEwrenOs1lznVPGeS2eZS/SF6a3U7kDmD27d3bII1J2KZIvG4fPXw2x21K6DPdUxvvAnvTS21OLJBubDmdpuuVYQUKYXmx3Y97dw8Bymq5Dhdbio3wIb+bdntzm24OpdgTyB+s8HlZd/TDq+Dg19c/k2TK8WgUKGBPM7jcmTVGrPk3C5vXwrsKNV6eliNIPV2JHwnb6TovAf2o4mriEw9YKwa/XFwdt913Htac51XdAZ7LNKrtcy9AREQEREBERAREQEREBLOMxaUqb1ajBERSzMeQUC5J9JemufaNU05TjT/APmqD3Fv1gahwdx8+PxeMrElaANKnSpm/VpjWdZHztzPoOyc6+1zNqeIzHVTOpVool7EdYM5IsfMSQ4K4aqL01J2ZC+htKlCtSnpNnIIIYXNvAggzNr/AGWr0mp7sNuoAlNfZAPpaEduaYTDNWbQguT9PE9wnYsta1Oe4XhVKS2ChR8qgCXaqBRYQliV6tjKDU7RsZYxTTCGP07NuPqJaJVmE3QzN17Zn0uJGHOQFKsri6kH/ndLkshsS8TeF4PEIPZNdiNG00+ahjsLTR8RX1szd7E+5kpmWK0JYfE23kO0yIpUixsont8eOMTaXN8ueVorDy8lcowIPXqDb8Knt8SO6MNlyoNVQj15CV1MyB2T+b+glc3kfFVsHianldLfeb7DYeEk8HV5TXsK0mMI08Mzt0ojTkfE2Wvh8RUFRSoao7KSDZlLEgg8jsRLvBeMWnj6DMQoDG5PLdG/W07auGSqhSoq1EPNHAZT6GQtf7IsHUqCpSL4fe5prpemfDRUBt5cvCQMv7QuMXoYbD1qNwUxADpcgVKbU2BU+1x3Gxm8cJ5+mMw6VUOoEA37x4jsPYfKcx4/4ISlgqdKhUqPVaummixpKhUK2txTVQAFFiTyAmxfYzUCYEKxAKtVXn8tZxtA6PEtLiUOwYH1EuwkiIgIiICIiAlFWqFBZjYAXJ8JXLGNwaVqbU6irURhYowBUjuIPOBz/i/iiqoNSlZgoIFG7a2J2WwBsN9yTyA2nH80xGLqLVbE1nAIv0bVDZ2ZgAi0tXLcnlYBZ2rMPs/waks9PD018VpgATU83w2WIlSnhjQq4k030U6SU7s4UkAPa1/W8kX8ZRKU6lRL3p6qtNwbaB0TMSD2/wB2Ljkb7zbMtxxrUUZviKKT/FpF7et5olHiRMVgq7jq1FoVUZORBIC/D9JvWR0bUprlncwww11EsLMcUiMFd1RmBIVmVSbc7A8+YkVi1led4XpMeqixIwdQgMqsCTVUAEMCLbSMy7DJUbQafQsb2emz0ut2Xpg6Tv4SK4ptWbQXz1paK2+WNilkTiVk++Wtdk6Ql0W5DU9Y273TSQPEg7GQGHxHTIr2sWUG3O1xfnKWpNe2lbxf3CNqMVN1JB7xtLtPP6q7NZx47H3Eu16Ej8SmkEnkJVZK0+J1/EjDyIMuHiSn+9/KP6zBbhXE2DGkQCAQS1LcHw1eI955R4UxL300i1jY2alse49aX+rSu671tTXzVXYs2onuAAFu65P6Sv8AtxuVNVQe5la8I4m+no+t8uuje388w1wxDMpBDKzIQbbMpsRsTJte0xqVaUpEzMdrwrM5u5LHxmfhlmPQoSQp07KTa9gTbyHKZtGfhVkthmA5mRGBwmulRdqhU1kVlVaZt1gDp6RrhjuBssy8fgEogIU6Z9I1M7u6g89qd7Ha25E2rhtbWmF/IpTe/hO4TNaWsJrBb5QQT3XI7OY95s+DXceYnO2wujEYQkKpenU6qoiAdamQLKB2d86ThU5TO1eM6bUtyjbnmHNSuvS1b9JUcKz320LUqXpgfhUdHa3fubkmc+rCutWqcNVYf9TXHRpU0lbOWVtNxcEH6Gb7i85p4SjUeof7vEYtFXvIxLkbTzhjNMu0L/aFDD9NUvU01kpawrOxU3PK47CbzS87rDLHXV7SzOGM7rVkDVtNJlABU3V+kH/uDexUj2IInSclzLpk3+Jdj4+IkBhMnyioAVw2Hse3oqZHuNpseVYKhRTRhkSmlydNMAC55mwmLdnREQEREBERATGzGgXpMqsUYjZh2Hn7TJiBzHOMG9em1EhLkhaqVA7ArzOkje/areE5bnvCFXCVrKyhL3Sq1SnTtvsDcghh4ek+gOJOF1xQ/Ep7dDulx8pKkEjwkJl/2bUkN+jQH5tILerm5PvA4590qVWVqYLVmIWq1FXNKolxdqjEABvLn4TuuSUP2ImZh+FKa897Szm2dUcJTawNQqPgpqXPlZZKNaabxFUCZlu60/8AolszWtviG2sSL7KZeqUVqVKdQWKoDaxPxXGk7c+2cw4w4t++4rpXSrRKr0a6HAYKGLdamRbmx7feYmBz2rSN6WIVv3aoNI+RIup95rS2oYZKTM9bh1kVT93q1XAFU06gYjuXVZfpNJyDDXpJ/h0/qimYzccV+hqJVo3Do69IhDAFlIB1LcdsnuF8Nqop/hp9EA/SVyTuV8cajTFrYSQ2d4e1Jj4Tdq2Cmv8AFOF04aof3f1EzatsxOVo1OnUB6MqoLFQLsugX9f6mWM6xQalTNIaqR/EDbrnZbjmTe/rMReMMMKYXpRfQBtvY6bSz/6pwaoqagyixA22I3F7kb3ntpa0a3HTn5KVnlETEbZ+X5D0dUGqQygXGx3blvNPFC9evb/7Fb6PabDV4zwr6dRPVIYHUosR27NIrIQKrVnU3DYiqQe8FrgzLPa1tTZr49KU3FFyhhJnJhOqf4T+UzqWCmYcJZGPcpP0M871sXh2pfLMO4trSgChO9mCkfpM1KQFUVmADGnZ9zbVtyv4Aic7y3jGtTwtOhRoltCkGobBeZIszbDY/SR2YcQ16p/a10p/u071SPQdUe89EW1GtvLau7b06BiK4bG4QB1frVx1bdUaUIU7nuO86hhqW0+aMnz1cPiEqgVaxW4u7hdiLHSgB39Z3Xhvi7pKas6uFPzoUceYPPzExtO53DekTEalzLivIq1LHYmpWpVNHT1XoF6dU4bruX6RnQEE77L7zXsBw3Xxde2tHLNd6oq030991B1X7hYT6fw2JWoLoQRMHMeGMJiP7/D0ah+Zqaah5PbUPQyNrac/yTLPudM0hp6MMBTVFbWxPMuTzcnuFgB3DbfeHstakmqp8bbkDkv7o7/OU5Zwlh8M2qkrDuVqlWoq9+gOx0yZkJIiICIiAiIgIiICIiBjZhhukpMmpkuPiQgMPK4I9wZo2My7EUm6qrVXxBRvcXH09p0KUsgPMXgcazbJqVeoHrrVQ7XVwHpnwuA2n00zXM24RwigFSwLEhUosKhYjcqqb9niAJ33EZRTfmokTV4MpFtQAB7TYXI7iZO0acmyfg8uunoxTQn+7U3Zv8ap+L+Ebec3vLMh6Jd5t9DKEpiyieVMJIS1argJA8TZYGoMGFwdreom/vgpCcR4A9CbDfxBI9QCPzgcNxeR1w7BMKGQMdLaSbrfY31d0wa2DqKbPh6SnuawPsXnUDUq2toS/fpqflrlpkc/FTpk9/Rtf/fLelfbnYyXE9mEUf6f9WnROCcuCoVChDsSo7yN/qDK0NXtVT/kqD/uSb4Vwh6RiQFuOQVh7ksbyJ0RtI0sBMylgZKpgpkU8JIWaBn32apVVjh1QFjc4d79EzdpRhvRbxG3hzmk4XgeglRkripTqLuaNZlSyk2DBhYOt9gykgzv1PDyt8EjEFlViu6llUlT2lSeXpJ2iYcjyfhBFqK+HpVmtawpKFp37zVbSG/mIm44bhjEvvUNKivd1qr+vwqPrNxAnshKOyjJhhwRraox5s2kegCgACSMRAREQEREBERAREQEREBERAREQEREBPCs9iBbNES1VwQYWIvMmIEackp/KJ5/YlP5RJOIEaMkp/KJdo5YifCAJmxAtiiJWFns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63500" y="-92392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31656"/>
            <a:ext cx="2664296" cy="213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Como se puede mejorar esa comunicación 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Recorridos interior mina.</a:t>
            </a:r>
          </a:p>
          <a:p>
            <a:r>
              <a:rPr lang="es-MX" dirty="0" smtClean="0"/>
              <a:t>Inspección visual de las condiciones de las obras.</a:t>
            </a:r>
          </a:p>
          <a:p>
            <a:r>
              <a:rPr lang="es-MX" dirty="0" smtClean="0"/>
              <a:t>Reporte de eventos por muy pequeños que estos sean.</a:t>
            </a:r>
          </a:p>
          <a:p>
            <a:r>
              <a:rPr lang="es-MX" dirty="0" smtClean="0"/>
              <a:t>Comunicar a supervisores y compañeros de trabajo si se presentan condiciones fuera de lo normal.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14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04900"/>
            <a:ext cx="8340725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39752" y="123825"/>
            <a:ext cx="5068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MX" sz="3200" b="1" dirty="0" smtClean="0"/>
              <a:t>GUÍA TÉCNICA PREVENTIVA.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7990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“No fuimos los primeros, pero seremos los mejores”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Steve Jobs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1955 - 2011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Gracias por su atención.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41133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/>
          <a:lstStyle/>
          <a:p>
            <a:r>
              <a:rPr lang="es-MX" b="1" dirty="0" smtClean="0"/>
              <a:t>Aspectos generales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107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13542" r="31250" b="46875"/>
          <a:stretch>
            <a:fillRect/>
          </a:stretch>
        </p:blipFill>
        <p:spPr bwMode="auto">
          <a:xfrm>
            <a:off x="539552" y="1325488"/>
            <a:ext cx="7963246" cy="5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Que nos falta por </a:t>
            </a:r>
            <a:r>
              <a:rPr lang="es-MX" sz="4000" b="1" dirty="0" smtClean="0"/>
              <a:t>conocer de la tierra </a:t>
            </a:r>
            <a:r>
              <a:rPr lang="es-MX" sz="4000" b="1" dirty="0" smtClean="0"/>
              <a:t>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154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7" y="515610"/>
            <a:ext cx="3840425" cy="24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30" y="520588"/>
            <a:ext cx="3904433" cy="241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6" y="4497729"/>
            <a:ext cx="3776420" cy="231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30" y="4509120"/>
            <a:ext cx="390443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57" y="3169295"/>
            <a:ext cx="1920213" cy="151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-273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Siempre hemos estado igual ?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1471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r>
              <a:rPr lang="es-MX" dirty="0" smtClean="0"/>
              <a:t>Entremos en materia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3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/>
              <a:t>Que es la minería ?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/>
              <a:t>E</a:t>
            </a:r>
            <a:r>
              <a:rPr lang="es-MX" sz="2800" dirty="0" smtClean="0"/>
              <a:t>s la obtención selectiva de los minerales y otros materiales de la corteza terrestre. Dependiendo del tipo de material a extraer la minería se divide en </a:t>
            </a:r>
            <a:r>
              <a:rPr lang="es-MX" sz="2800" b="1" dirty="0" smtClean="0">
                <a:solidFill>
                  <a:srgbClr val="0070C0"/>
                </a:solidFill>
              </a:rPr>
              <a:t>metálica y no metálica</a:t>
            </a:r>
            <a:r>
              <a:rPr lang="es-MX" sz="2800" dirty="0" smtClean="0"/>
              <a:t>. </a:t>
            </a:r>
          </a:p>
          <a:p>
            <a:pPr marL="0" indent="0" algn="just">
              <a:buNone/>
            </a:pPr>
            <a:r>
              <a:rPr lang="es-MX" sz="2800" dirty="0" smtClean="0"/>
              <a:t>Los métodos de explotación pueden ser a cielo abierto o subterráneo. Los factores que lo determinarán serán entre otros la geología y geometría del yacimiento y la característica geo mecánica del mineral y el </a:t>
            </a:r>
            <a:r>
              <a:rPr lang="es-MX" sz="2800" dirty="0" smtClean="0"/>
              <a:t>material estéril</a:t>
            </a:r>
            <a:r>
              <a:rPr lang="es-MX" sz="2800" dirty="0" smtClean="0"/>
              <a:t>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06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1417</Words>
  <Application>Microsoft Office PowerPoint</Application>
  <PresentationFormat>Presentación en pantalla (4:3)</PresentationFormat>
  <Paragraphs>171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Tema de Office</vt:lpstr>
      <vt:lpstr>Microsoft Editor de ecuaciones 3.0</vt:lpstr>
      <vt:lpstr>Prevención de accidentes por caído de roca</vt:lpstr>
      <vt:lpstr>Presentación de PowerPoint</vt:lpstr>
      <vt:lpstr>Nuestra meta es ser un equipo de trabajo preventivo y no correctivo</vt:lpstr>
      <vt:lpstr>Que es una cruzada ?</vt:lpstr>
      <vt:lpstr>Aspectos generales</vt:lpstr>
      <vt:lpstr>Presentación de PowerPoint</vt:lpstr>
      <vt:lpstr>Presentación de PowerPoint</vt:lpstr>
      <vt:lpstr>Entremos en materia</vt:lpstr>
      <vt:lpstr>Que es la minería ?</vt:lpstr>
      <vt:lpstr>Presentación de PowerPoint</vt:lpstr>
      <vt:lpstr>La roca es estática o dinámica ?</vt:lpstr>
      <vt:lpstr>Presentación de PowerPoint</vt:lpstr>
      <vt:lpstr>Que es la mecánica de rocas?</vt:lpstr>
      <vt:lpstr>Y cuantos tipos de rocas existen?</vt:lpstr>
      <vt:lpstr>Después de todo esto, para que sirve la mecánica de rocas?</vt:lpstr>
      <vt:lpstr>Presentación de PowerPoint</vt:lpstr>
      <vt:lpstr>Formaciones rocosas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Caracterización de formaciones rocosas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Técnicas de control, en prevención de accidentes por caído de roca.</vt:lpstr>
      <vt:lpstr>Presentación de PowerPoint</vt:lpstr>
      <vt:lpstr>Anclas cementadas </vt:lpstr>
      <vt:lpstr>Presentación de PowerPoint</vt:lpstr>
      <vt:lpstr>Anclas de fricción</vt:lpstr>
      <vt:lpstr>Presentación de PowerPoint</vt:lpstr>
      <vt:lpstr>Anclas mecánicas</vt:lpstr>
      <vt:lpstr>Presentación de PowerPoint</vt:lpstr>
      <vt:lpstr>Presentación de PowerPoint</vt:lpstr>
      <vt:lpstr>Concreto lanzado</vt:lpstr>
      <vt:lpstr>Presentación de PowerPoint</vt:lpstr>
      <vt:lpstr>Voladuras controladas</vt:lpstr>
      <vt:lpstr>Presentación de PowerPoint</vt:lpstr>
      <vt:lpstr>Presentación de PowerPoint</vt:lpstr>
      <vt:lpstr>Comunicación efectiva</vt:lpstr>
      <vt:lpstr>Como se puede mejorar esa comunicación ?</vt:lpstr>
      <vt:lpstr>Presentación de PowerPoint</vt:lpstr>
      <vt:lpstr>“No fuimos los primeros, pero seremos los mejores”</vt:lpstr>
      <vt:lpstr>Gracias por su atención.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Prevención de accidentes por caído de roca</dc:title>
  <dc:creator>Usuario asignado</dc:creator>
  <cp:lastModifiedBy>Usuario asignado</cp:lastModifiedBy>
  <cp:revision>97</cp:revision>
  <dcterms:created xsi:type="dcterms:W3CDTF">2011-11-07T21:51:03Z</dcterms:created>
  <dcterms:modified xsi:type="dcterms:W3CDTF">2011-11-09T18:40:07Z</dcterms:modified>
</cp:coreProperties>
</file>