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8" r:id="rId13"/>
    <p:sldId id="267" r:id="rId1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590" autoAdjust="0"/>
  </p:normalViewPr>
  <p:slideViewPr>
    <p:cSldViewPr>
      <p:cViewPr>
        <p:scale>
          <a:sx n="66" d="100"/>
          <a:sy n="66" d="100"/>
        </p:scale>
        <p:origin x="-1494" y="-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D7A19-A4D6-44F2-8D4F-D4520BED8842}" type="datetimeFigureOut">
              <a:rPr lang="es-MX" smtClean="0"/>
              <a:t>22/10/2013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DE799-253D-46C4-82F0-7F1A1FB644C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3714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D7A19-A4D6-44F2-8D4F-D4520BED8842}" type="datetimeFigureOut">
              <a:rPr lang="es-MX" smtClean="0"/>
              <a:t>22/10/2013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DE799-253D-46C4-82F0-7F1A1FB644C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3575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D7A19-A4D6-44F2-8D4F-D4520BED8842}" type="datetimeFigureOut">
              <a:rPr lang="es-MX" smtClean="0"/>
              <a:t>22/10/2013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DE799-253D-46C4-82F0-7F1A1FB644C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03119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D7A19-A4D6-44F2-8D4F-D4520BED8842}" type="datetimeFigureOut">
              <a:rPr lang="es-MX" smtClean="0"/>
              <a:t>22/10/2013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DE799-253D-46C4-82F0-7F1A1FB644C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6613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D7A19-A4D6-44F2-8D4F-D4520BED8842}" type="datetimeFigureOut">
              <a:rPr lang="es-MX" smtClean="0"/>
              <a:t>22/10/2013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DE799-253D-46C4-82F0-7F1A1FB644C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21521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D7A19-A4D6-44F2-8D4F-D4520BED8842}" type="datetimeFigureOut">
              <a:rPr lang="es-MX" smtClean="0"/>
              <a:t>22/10/2013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DE799-253D-46C4-82F0-7F1A1FB644C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4201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D7A19-A4D6-44F2-8D4F-D4520BED8842}" type="datetimeFigureOut">
              <a:rPr lang="es-MX" smtClean="0"/>
              <a:t>22/10/2013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DE799-253D-46C4-82F0-7F1A1FB644C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45792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D7A19-A4D6-44F2-8D4F-D4520BED8842}" type="datetimeFigureOut">
              <a:rPr lang="es-MX" smtClean="0"/>
              <a:t>22/10/2013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DE799-253D-46C4-82F0-7F1A1FB644C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78677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D7A19-A4D6-44F2-8D4F-D4520BED8842}" type="datetimeFigureOut">
              <a:rPr lang="es-MX" smtClean="0"/>
              <a:t>22/10/2013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DE799-253D-46C4-82F0-7F1A1FB644C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73408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D7A19-A4D6-44F2-8D4F-D4520BED8842}" type="datetimeFigureOut">
              <a:rPr lang="es-MX" smtClean="0"/>
              <a:t>22/10/2013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DE799-253D-46C4-82F0-7F1A1FB644C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43361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D7A19-A4D6-44F2-8D4F-D4520BED8842}" type="datetimeFigureOut">
              <a:rPr lang="es-MX" smtClean="0"/>
              <a:t>22/10/2013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DE799-253D-46C4-82F0-7F1A1FB644C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8697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9D7A19-A4D6-44F2-8D4F-D4520BED8842}" type="datetimeFigureOut">
              <a:rPr lang="es-MX" smtClean="0"/>
              <a:t>22/10/2013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EDE799-253D-46C4-82F0-7F1A1FB644C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1962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.mx/url?sa=i&amp;source=images&amp;cd=&amp;cad=rja&amp;docid=u4O3yzC97prTbM&amp;tbnid=iDjQcCsc4EWSEM:&amp;ved=0CAgQjRwwAA&amp;url=http%3A%2F%2Fwww.ability-soluciones.com%2Fservicios-empresas-hogares-Trabajos_en_altura-5.html&amp;ei=i0lnUpD8IMTn2wXi2oCADg&amp;psig=AFQjCNHA8yotbQsyVaWvGghJueAwxggISw&amp;ust=1382587147601146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3068960"/>
            <a:ext cx="2219325" cy="20574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881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251520" y="5518973"/>
            <a:ext cx="813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b="1" dirty="0" smtClean="0"/>
              <a:t>ESTÁNDAR TRABAJOS </a:t>
            </a:r>
            <a:r>
              <a:rPr lang="es-MX" sz="3600" b="1" dirty="0" smtClean="0"/>
              <a:t>EN  ALTURA</a:t>
            </a:r>
            <a:endParaRPr lang="es-MX" sz="3600" b="1" dirty="0"/>
          </a:p>
        </p:txBody>
      </p:sp>
      <p:sp>
        <p:nvSpPr>
          <p:cNvPr id="4" name="3 CuadroTexto"/>
          <p:cNvSpPr txBox="1"/>
          <p:nvPr/>
        </p:nvSpPr>
        <p:spPr>
          <a:xfrm>
            <a:off x="395536" y="6197242"/>
            <a:ext cx="55859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 smtClean="0"/>
              <a:t>PRESENTADO POR: EDGAR ROBERTO RAMOS PEÑA</a:t>
            </a:r>
            <a:endParaRPr lang="es-MX" sz="2000" b="1" dirty="0"/>
          </a:p>
        </p:txBody>
      </p:sp>
      <p:sp>
        <p:nvSpPr>
          <p:cNvPr id="6" name="5 CuadroTexto"/>
          <p:cNvSpPr txBox="1"/>
          <p:nvPr/>
        </p:nvSpPr>
        <p:spPr>
          <a:xfrm>
            <a:off x="-336764" y="1484784"/>
            <a:ext cx="958928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b="1" dirty="0" smtClean="0"/>
              <a:t>III SIMPOSIUM DE SEGURIDAD</a:t>
            </a:r>
          </a:p>
          <a:p>
            <a:pPr algn="ctr"/>
            <a:r>
              <a:rPr lang="es-MX" sz="5400" b="1" dirty="0" smtClean="0"/>
              <a:t>SNMM </a:t>
            </a:r>
          </a:p>
          <a:p>
            <a:pPr algn="ctr"/>
            <a:endParaRPr lang="es-MX" sz="5400" b="1" dirty="0"/>
          </a:p>
        </p:txBody>
      </p:sp>
    </p:spTree>
    <p:extLst>
      <p:ext uri="{BB962C8B-B14F-4D97-AF65-F5344CB8AC3E}">
        <p14:creationId xmlns:p14="http://schemas.microsoft.com/office/powerpoint/2010/main" val="1277611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881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323113" y="1268760"/>
            <a:ext cx="21675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3600" b="1" dirty="0" smtClean="0"/>
              <a:t>Requisitos</a:t>
            </a:r>
            <a:endParaRPr lang="es-MX" sz="3600" b="1" dirty="0"/>
          </a:p>
        </p:txBody>
      </p:sp>
      <p:sp>
        <p:nvSpPr>
          <p:cNvPr id="2" name="1 Rectángulo"/>
          <p:cNvSpPr/>
          <p:nvPr/>
        </p:nvSpPr>
        <p:spPr>
          <a:xfrm>
            <a:off x="323528" y="1862822"/>
            <a:ext cx="835292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es-MX" sz="2400" dirty="0"/>
              <a:t>El responsable del área debe autorizar por escrito a los trabajadores que realicen trabajos en </a:t>
            </a:r>
            <a:r>
              <a:rPr lang="es-MX" sz="2400" dirty="0" smtClean="0"/>
              <a:t>altura.</a:t>
            </a:r>
          </a:p>
          <a:p>
            <a:pPr lvl="0"/>
            <a:endParaRPr lang="es-MX" sz="2400" dirty="0"/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es-MX" sz="2400" dirty="0" smtClean="0"/>
              <a:t>Contar </a:t>
            </a:r>
            <a:r>
              <a:rPr lang="es-MX" sz="2400" dirty="0"/>
              <a:t>con barreras fijas o protecciones laterales o perimetrales, o redes de seguridad para protección colectiva contra caídas de altura y proveer de sistemas personales para trabajos en altura</a:t>
            </a:r>
            <a:r>
              <a:rPr lang="es-MX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30883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881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323113" y="1268760"/>
            <a:ext cx="21675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3600" b="1" dirty="0" smtClean="0"/>
              <a:t>Requisitos</a:t>
            </a:r>
            <a:endParaRPr lang="es-MX" sz="3600" b="1" dirty="0"/>
          </a:p>
        </p:txBody>
      </p:sp>
      <p:sp>
        <p:nvSpPr>
          <p:cNvPr id="2" name="1 Rectángulo"/>
          <p:cNvSpPr/>
          <p:nvPr/>
        </p:nvSpPr>
        <p:spPr>
          <a:xfrm>
            <a:off x="323528" y="1862822"/>
            <a:ext cx="835292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es-MX" sz="2400" dirty="0" smtClean="0"/>
              <a:t>Las </a:t>
            </a:r>
            <a:r>
              <a:rPr lang="es-MX" sz="2400" dirty="0"/>
              <a:t>medidas generales de seguridad para realizar trabajos en altura</a:t>
            </a:r>
            <a:r>
              <a:rPr lang="es-MX" sz="2400" dirty="0" smtClean="0"/>
              <a:t>:</a:t>
            </a:r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es-MX" sz="2400" dirty="0" smtClean="0"/>
              <a:t>Revisar equipos</a:t>
            </a:r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es-MX" sz="2400" dirty="0" smtClean="0"/>
              <a:t>Usar equipos para interrumpir caídas</a:t>
            </a:r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es-MX" sz="2400" dirty="0" smtClean="0"/>
              <a:t>Considerar </a:t>
            </a:r>
            <a:r>
              <a:rPr lang="es-MX" sz="2400" dirty="0"/>
              <a:t>los riesgos </a:t>
            </a:r>
            <a:r>
              <a:rPr lang="es-MX" sz="2400" dirty="0" smtClean="0"/>
              <a:t>adicionales: fuentes de calor, humedad, ácidos, grasa, polvo.</a:t>
            </a:r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es-MX" sz="2400" dirty="0" smtClean="0"/>
              <a:t>Prohibir el uso de cables metálicos en donde exista riesgo eléctrico.</a:t>
            </a:r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es-MX" sz="2400" dirty="0" err="1" smtClean="0"/>
              <a:t>Desenergizar</a:t>
            </a:r>
            <a:r>
              <a:rPr lang="es-MX" sz="2400" dirty="0" smtClean="0"/>
              <a:t> o reubicar líneas eléctricas.</a:t>
            </a:r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es-MX" sz="2400" dirty="0" smtClean="0"/>
              <a:t>Proteger las cuerdas  o cables de superficies ásperas.</a:t>
            </a:r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es-MX" sz="2400" dirty="0" smtClean="0"/>
              <a:t>Delimitar el área de trabajo.</a:t>
            </a:r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es-MX" sz="2400" dirty="0" smtClean="0"/>
              <a:t>Evitar las condiciones climáticas que impliquen riesgo.</a:t>
            </a:r>
          </a:p>
        </p:txBody>
      </p:sp>
    </p:spTree>
    <p:extLst>
      <p:ext uri="{BB962C8B-B14F-4D97-AF65-F5344CB8AC3E}">
        <p14:creationId xmlns:p14="http://schemas.microsoft.com/office/powerpoint/2010/main" val="3001405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881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323528" y="1988840"/>
            <a:ext cx="813690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200" dirty="0"/>
              <a:t>¿Qué pasa si cada uno de nosotros </a:t>
            </a:r>
            <a:r>
              <a:rPr lang="es-MX" sz="3200" dirty="0" smtClean="0"/>
              <a:t>cumplimos los requisitos y medidas de seguridad para realizar los trabajos en altura?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3918688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881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6059" y="1628800"/>
            <a:ext cx="3951882" cy="3951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431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881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251520" y="1268760"/>
            <a:ext cx="18299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3600" b="1" dirty="0" smtClean="0"/>
              <a:t>Objetivo</a:t>
            </a:r>
            <a:endParaRPr lang="es-MX" sz="3600" b="1" dirty="0"/>
          </a:p>
        </p:txBody>
      </p:sp>
      <p:sp>
        <p:nvSpPr>
          <p:cNvPr id="4" name="3 CuadroTexto"/>
          <p:cNvSpPr txBox="1"/>
          <p:nvPr/>
        </p:nvSpPr>
        <p:spPr>
          <a:xfrm>
            <a:off x="300053" y="1844824"/>
            <a:ext cx="85924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/>
              <a:t>Establecer los </a:t>
            </a:r>
            <a:r>
              <a:rPr lang="es-MX" sz="2400" dirty="0" smtClean="0"/>
              <a:t>requisitos </a:t>
            </a:r>
            <a:r>
              <a:rPr lang="es-MX" sz="2400" dirty="0"/>
              <a:t>de seguridad para la prevención de </a:t>
            </a:r>
            <a:r>
              <a:rPr lang="es-MX" sz="2400" dirty="0" smtClean="0"/>
              <a:t>accidentes al </a:t>
            </a:r>
            <a:r>
              <a:rPr lang="es-MX" sz="2400" dirty="0"/>
              <a:t>realizar trabajos en altura</a:t>
            </a:r>
            <a:endParaRPr lang="es-MX" sz="2400" b="1" dirty="0"/>
          </a:p>
        </p:txBody>
      </p:sp>
      <p:sp>
        <p:nvSpPr>
          <p:cNvPr id="7" name="6 CuadroTexto"/>
          <p:cNvSpPr txBox="1"/>
          <p:nvPr/>
        </p:nvSpPr>
        <p:spPr>
          <a:xfrm>
            <a:off x="330101" y="2926685"/>
            <a:ext cx="16727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3600" b="1" dirty="0" smtClean="0"/>
              <a:t>Alcance</a:t>
            </a:r>
            <a:endParaRPr lang="es-MX" sz="3600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300053" y="3534107"/>
            <a:ext cx="85924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/>
              <a:t>Este estándar es de aplicación para todos los colaboradores  que realizan trabajos en altura en las Unidades de Negocio de Industrias Peñoles, S.A.B. de C.V.</a:t>
            </a:r>
            <a:endParaRPr lang="es-MX" sz="2400" b="1" dirty="0"/>
          </a:p>
        </p:txBody>
      </p:sp>
    </p:spTree>
    <p:extLst>
      <p:ext uri="{BB962C8B-B14F-4D97-AF65-F5344CB8AC3E}">
        <p14:creationId xmlns:p14="http://schemas.microsoft.com/office/powerpoint/2010/main" val="3049507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881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147222" y="1268760"/>
            <a:ext cx="60089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3600" b="1" dirty="0" smtClean="0"/>
              <a:t>Ejemplos de trabajos en altura</a:t>
            </a:r>
            <a:endParaRPr lang="es-MX" sz="3600" b="1" dirty="0"/>
          </a:p>
        </p:txBody>
      </p:sp>
      <p:pic>
        <p:nvPicPr>
          <p:cNvPr id="13" name="Picture 2" descr="http://www.ability-soluciones.com/admin/photos/ACTIVIDADES_trabajos_verticales_jmg_trabajos_en_altura_trabajos_sin_andamios_576143_1.pn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060848"/>
            <a:ext cx="5715000" cy="4171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3721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881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147222" y="1268760"/>
            <a:ext cx="60089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3600" b="1" dirty="0" smtClean="0"/>
              <a:t>Ejemplos de trabajos en altura</a:t>
            </a:r>
            <a:endParaRPr lang="es-MX" sz="3600" b="1" dirty="0"/>
          </a:p>
        </p:txBody>
      </p:sp>
      <p:pic>
        <p:nvPicPr>
          <p:cNvPr id="2050" name="Picture 2" descr="https://encrypted-tbn1.gstatic.com/images?q=tbn:ANd9GcQ51rhVsOidZPONOX0H9gtjVZVNZpb5DRcobwXBASuT0-vlJHxd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55"/>
          <a:stretch/>
        </p:blipFill>
        <p:spPr bwMode="auto">
          <a:xfrm>
            <a:off x="467544" y="1941113"/>
            <a:ext cx="3511622" cy="2148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encrypted-tbn3.gstatic.com/images?q=tbn:ANd9GcRUNdo8AcTHuzjls1hrLgakYKdadj_1aUNErEbzt3t1K2aNe_WA-w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-669" r="51795" b="-7446"/>
          <a:stretch/>
        </p:blipFill>
        <p:spPr bwMode="auto">
          <a:xfrm>
            <a:off x="5606505" y="1934896"/>
            <a:ext cx="3213967" cy="235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4244938"/>
            <a:ext cx="3361556" cy="2517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7207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881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147222" y="1268760"/>
            <a:ext cx="60089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3600" b="1" dirty="0" smtClean="0"/>
              <a:t>Ejemplos de trabajos en altura</a:t>
            </a:r>
            <a:endParaRPr lang="es-MX" sz="3600" b="1" dirty="0"/>
          </a:p>
        </p:txBody>
      </p:sp>
      <p:pic>
        <p:nvPicPr>
          <p:cNvPr id="2055" name="Picture 7" descr="https://encrypted-tbn3.gstatic.com/images?q=tbn:ANd9GcSKVckHO3tuuVqaBGi8qGGdZkGauXCyjHOOPj82IqMioRwNhft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145" y="1975774"/>
            <a:ext cx="3563799" cy="2659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9" descr="https://encrypted-tbn2.gstatic.com/images?q=tbn:ANd9GcQEVvMoBHSIGvYGu7sGZdBJq7qDVOxfE9IlZ1NDKWYgB9AF92-bH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/>
          <a:stretch/>
        </p:blipFill>
        <p:spPr bwMode="auto">
          <a:xfrm>
            <a:off x="5580112" y="1956230"/>
            <a:ext cx="2952328" cy="2780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9" name="Picture 11" descr="https://encrypted-tbn3.gstatic.com/images?q=tbn:ANd9GcSkYqG1T7KWyQotsNgAhCOtjHyVXPBSld05lKOJQwOTgiaQRs8Ktw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33" y="4869160"/>
            <a:ext cx="4135591" cy="18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1448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881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53103" y="1268760"/>
            <a:ext cx="61972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3600" b="1" dirty="0" smtClean="0"/>
              <a:t>Accidentes por caídas en altura </a:t>
            </a:r>
            <a:endParaRPr lang="es-MX" sz="3600" b="1" dirty="0"/>
          </a:p>
        </p:txBody>
      </p:sp>
      <p:sp>
        <p:nvSpPr>
          <p:cNvPr id="2" name="1 Rectángulo"/>
          <p:cNvSpPr/>
          <p:nvPr/>
        </p:nvSpPr>
        <p:spPr>
          <a:xfrm>
            <a:off x="251520" y="1903472"/>
            <a:ext cx="864096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s-MX" sz="2400" dirty="0" smtClean="0"/>
              <a:t>El operador al realizar la instalación de </a:t>
            </a:r>
            <a:r>
              <a:rPr lang="es-MX" sz="2400" dirty="0"/>
              <a:t>tuberías, </a:t>
            </a:r>
            <a:r>
              <a:rPr lang="es-MX" sz="2400" dirty="0" smtClean="0"/>
              <a:t>se sube al camión tijera </a:t>
            </a:r>
            <a:r>
              <a:rPr lang="es-MX" sz="2400" dirty="0"/>
              <a:t>sin arnés de seguridad ni línea de vida, </a:t>
            </a:r>
            <a:r>
              <a:rPr lang="es-MX" sz="2400" dirty="0" smtClean="0"/>
              <a:t>se </a:t>
            </a:r>
            <a:r>
              <a:rPr lang="es-MX" sz="2400" dirty="0"/>
              <a:t>resbala y cae de una altura aproximada de 2.5 a 3.0 m, sin embargo este trato de caer en forma  tal de caer parado, lo cual no logro caer con ambos pies por lo que se lesiono el pie </a:t>
            </a:r>
            <a:r>
              <a:rPr lang="es-MX" sz="2400" dirty="0" smtClean="0"/>
              <a:t>izquierdo, la consecuencia fractura en tobillo izquierdo</a:t>
            </a:r>
            <a:endParaRPr lang="es-MX" sz="2400" dirty="0"/>
          </a:p>
          <a:p>
            <a:endParaRPr lang="es-MX" sz="2400" dirty="0"/>
          </a:p>
        </p:txBody>
      </p:sp>
      <p:sp>
        <p:nvSpPr>
          <p:cNvPr id="4" name="3 Rectángulo"/>
          <p:cNvSpPr/>
          <p:nvPr/>
        </p:nvSpPr>
        <p:spPr>
          <a:xfrm>
            <a:off x="323528" y="4221088"/>
            <a:ext cx="849694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s-ES" sz="2400" dirty="0"/>
              <a:t>El </a:t>
            </a:r>
            <a:r>
              <a:rPr lang="es-ES" sz="2400" dirty="0" smtClean="0"/>
              <a:t>operario se </a:t>
            </a:r>
            <a:r>
              <a:rPr lang="es-ES" sz="2400" dirty="0"/>
              <a:t>encontraba en la parte superior del transformador de la subestación principal, subió para revisar el nivel de aceite del tanque conservador y cerrar la llave de dicho equipo, al bajar pisa en la tapadera superior del transformador misma que esta a una altura de 3.80 metros, perdiendo el equilibrio y cae hasta el nivel del piso, ocasionándole fractura en antebrazo derecho</a:t>
            </a: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226422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881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53103" y="1268760"/>
            <a:ext cx="61972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3600" b="1" dirty="0" smtClean="0"/>
              <a:t>Accidentes por caídas en altura </a:t>
            </a:r>
            <a:endParaRPr lang="es-MX" sz="3600" b="1" dirty="0"/>
          </a:p>
        </p:txBody>
      </p:sp>
      <p:sp>
        <p:nvSpPr>
          <p:cNvPr id="5" name="4 Rectángulo"/>
          <p:cNvSpPr/>
          <p:nvPr/>
        </p:nvSpPr>
        <p:spPr>
          <a:xfrm>
            <a:off x="251520" y="1988840"/>
            <a:ext cx="86409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s-ES" sz="2400" dirty="0" smtClean="0"/>
              <a:t>Accidente fatal: El  supervisor se </a:t>
            </a:r>
            <a:r>
              <a:rPr lang="es-ES" sz="2400" dirty="0"/>
              <a:t>encontraba a espaldas </a:t>
            </a:r>
            <a:r>
              <a:rPr lang="es-ES" sz="2400" dirty="0" smtClean="0"/>
              <a:t>del mecánico </a:t>
            </a:r>
            <a:r>
              <a:rPr lang="es-ES" sz="2400" dirty="0"/>
              <a:t>a un lado </a:t>
            </a:r>
            <a:r>
              <a:rPr lang="es-ES" sz="2400" dirty="0" smtClean="0"/>
              <a:t>de un </a:t>
            </a:r>
            <a:r>
              <a:rPr lang="es-ES" sz="2400" dirty="0"/>
              <a:t>hueco, al girar a su lado derecho se olvida del hueco y cae al interior del tanque golpeándose en la cabeza y varias partes del cuerpo.</a:t>
            </a:r>
            <a:endParaRPr lang="es-MX" sz="2400" dirty="0"/>
          </a:p>
        </p:txBody>
      </p:sp>
      <p:sp>
        <p:nvSpPr>
          <p:cNvPr id="6" name="5 Rectángulo"/>
          <p:cNvSpPr/>
          <p:nvPr/>
        </p:nvSpPr>
        <p:spPr>
          <a:xfrm>
            <a:off x="251520" y="3629923"/>
            <a:ext cx="864096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s-MX" sz="2400" dirty="0" smtClean="0"/>
              <a:t>Accidente fatal: El operario ya </a:t>
            </a:r>
            <a:r>
              <a:rPr lang="es-MX" sz="2400" dirty="0"/>
              <a:t>había terminado de atornillar la esquina </a:t>
            </a:r>
            <a:r>
              <a:rPr lang="es-MX" sz="2400" dirty="0" smtClean="0"/>
              <a:t>superior de una viga,  </a:t>
            </a:r>
            <a:r>
              <a:rPr lang="es-MX" sz="2400" dirty="0"/>
              <a:t>al iniciar con la esquina inferior se da cuenta que le falta una pieza, en vez de esperar a que le pasen una cuerda con la pieza amarrada, decide moverse hacia uno de sus compañeros y tomar la pieza, caminando por la estructura sin anclarse, al tratar de regresar a su punto de trabajo se resbala aproximadamente a medio camino y cae desde una altura de 13.5 m.</a:t>
            </a: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122261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881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323113" y="1268760"/>
            <a:ext cx="21675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3600" b="1" dirty="0" smtClean="0"/>
              <a:t>Requisitos</a:t>
            </a:r>
            <a:endParaRPr lang="es-MX" sz="3600" b="1" dirty="0"/>
          </a:p>
        </p:txBody>
      </p:sp>
      <p:sp>
        <p:nvSpPr>
          <p:cNvPr id="2" name="1 Rectángulo"/>
          <p:cNvSpPr/>
          <p:nvPr/>
        </p:nvSpPr>
        <p:spPr>
          <a:xfrm>
            <a:off x="360040" y="1978962"/>
            <a:ext cx="846043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400" dirty="0" smtClean="0"/>
              <a:t>Elaborar procedimientos </a:t>
            </a:r>
            <a:r>
              <a:rPr lang="es-MX" sz="2400" dirty="0"/>
              <a:t>para realizar trabajos en altura </a:t>
            </a:r>
            <a:r>
              <a:rPr lang="es-MX" sz="2400" dirty="0" smtClean="0"/>
              <a:t>que incluyan el </a:t>
            </a:r>
            <a:r>
              <a:rPr lang="es-MX" sz="2400" dirty="0"/>
              <a:t>permiso, las instrucciones y las precauciones a llevar a cabo. </a:t>
            </a:r>
            <a:endParaRPr lang="es-MX" sz="2400" dirty="0" smtClean="0"/>
          </a:p>
          <a:p>
            <a:endParaRPr lang="es-MX" sz="24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400" dirty="0" smtClean="0"/>
              <a:t>Los </a:t>
            </a:r>
            <a:r>
              <a:rPr lang="es-MX" sz="2400" dirty="0"/>
              <a:t>Líderes, Asesores, Facilitadores, Colaboradores y Contratistas </a:t>
            </a:r>
            <a:r>
              <a:rPr lang="es-MX" sz="2400" dirty="0" smtClean="0"/>
              <a:t>deben identifiquen </a:t>
            </a:r>
            <a:r>
              <a:rPr lang="es-MX" sz="2400" dirty="0"/>
              <a:t>los factores de riesgos existentes así como las medidas preventivas para realizar estos </a:t>
            </a:r>
            <a:r>
              <a:rPr lang="es-MX" sz="2400" dirty="0" smtClean="0"/>
              <a:t>trabajos.</a:t>
            </a:r>
          </a:p>
          <a:p>
            <a:endParaRPr lang="es-MX" sz="24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2400" dirty="0" smtClean="0"/>
              <a:t>Es </a:t>
            </a:r>
            <a:r>
              <a:rPr lang="es-MX" sz="2400" dirty="0"/>
              <a:t>importante tener el equipo de protección personal y los implementos para mantener la seguridad del trabajador. </a:t>
            </a:r>
          </a:p>
        </p:txBody>
      </p:sp>
    </p:spTree>
    <p:extLst>
      <p:ext uri="{BB962C8B-B14F-4D97-AF65-F5344CB8AC3E}">
        <p14:creationId xmlns:p14="http://schemas.microsoft.com/office/powerpoint/2010/main" val="253946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881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323113" y="1268760"/>
            <a:ext cx="21675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3600" b="1" dirty="0" smtClean="0"/>
              <a:t>Requisitos</a:t>
            </a:r>
            <a:endParaRPr lang="es-MX" sz="3600" b="1" dirty="0"/>
          </a:p>
        </p:txBody>
      </p:sp>
      <p:sp>
        <p:nvSpPr>
          <p:cNvPr id="4" name="3 Rectángulo"/>
          <p:cNvSpPr/>
          <p:nvPr/>
        </p:nvSpPr>
        <p:spPr>
          <a:xfrm>
            <a:off x="251520" y="1988840"/>
            <a:ext cx="864096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es-MX" sz="2400" dirty="0" smtClean="0"/>
              <a:t>Capacitación, </a:t>
            </a:r>
            <a:r>
              <a:rPr lang="es-MX" sz="2400" dirty="0"/>
              <a:t>adiestramiento e información, de acuerdo con el tipo de sistema o equipo utilizado, las tareas asignadas y la atención a emergencias</a:t>
            </a:r>
            <a:r>
              <a:rPr lang="es-MX" sz="2400" dirty="0" smtClean="0"/>
              <a:t>.</a:t>
            </a:r>
          </a:p>
          <a:p>
            <a:pPr lvl="0"/>
            <a:endParaRPr lang="es-MX" sz="2400" dirty="0" smtClean="0"/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es-MX" sz="2400" dirty="0" smtClean="0"/>
              <a:t>Asistir a examen médico.</a:t>
            </a:r>
            <a:endParaRPr lang="es-MX" sz="2400" dirty="0"/>
          </a:p>
        </p:txBody>
      </p:sp>
      <p:sp>
        <p:nvSpPr>
          <p:cNvPr id="6" name="5 Rectángulo"/>
          <p:cNvSpPr/>
          <p:nvPr/>
        </p:nvSpPr>
        <p:spPr>
          <a:xfrm>
            <a:off x="251520" y="4226312"/>
            <a:ext cx="871296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es-MX" sz="2400" dirty="0"/>
              <a:t>Contar con un análisis de riesgo de la </a:t>
            </a:r>
            <a:r>
              <a:rPr lang="es-MX" sz="2400" dirty="0" smtClean="0"/>
              <a:t>tarea.</a:t>
            </a:r>
          </a:p>
          <a:p>
            <a:pPr lvl="0"/>
            <a:endParaRPr lang="es-MX" sz="2400" dirty="0" smtClean="0"/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es-MX" sz="2400" dirty="0" smtClean="0"/>
              <a:t>Tener instructivos</a:t>
            </a:r>
            <a:r>
              <a:rPr lang="es-MX" sz="2400" dirty="0"/>
              <a:t>, manuales o procedimientos para la instalación, operación y mantenimiento de los sistemas o equipos utilizados en los trabajos en altura.</a:t>
            </a:r>
          </a:p>
        </p:txBody>
      </p:sp>
    </p:spTree>
    <p:extLst>
      <p:ext uri="{BB962C8B-B14F-4D97-AF65-F5344CB8AC3E}">
        <p14:creationId xmlns:p14="http://schemas.microsoft.com/office/powerpoint/2010/main" val="3643800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2161</TotalTime>
  <Words>644</Words>
  <Application>Microsoft Office PowerPoint</Application>
  <PresentationFormat>Presentación en pantalla (4:3)</PresentationFormat>
  <Paragraphs>45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Asignado</dc:creator>
  <cp:lastModifiedBy>Usuario Asignado</cp:lastModifiedBy>
  <cp:revision>21</cp:revision>
  <dcterms:created xsi:type="dcterms:W3CDTF">2012-10-22T02:29:00Z</dcterms:created>
  <dcterms:modified xsi:type="dcterms:W3CDTF">2013-10-24T14:48:09Z</dcterms:modified>
</cp:coreProperties>
</file>